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7"/>
  </p:notesMasterIdLst>
  <p:handoutMasterIdLst>
    <p:handoutMasterId r:id="rId8"/>
  </p:handoutMasterIdLst>
  <p:sldIdLst>
    <p:sldId id="1232" r:id="rId2"/>
    <p:sldId id="1233" r:id="rId3"/>
    <p:sldId id="1234" r:id="rId4"/>
    <p:sldId id="1235" r:id="rId5"/>
    <p:sldId id="1236" r:id="rId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99"/>
    <a:srgbClr val="FFCC99"/>
    <a:srgbClr val="FFFF99"/>
    <a:srgbClr val="FFCCCC"/>
    <a:srgbClr val="371C5E"/>
    <a:srgbClr val="3C1C5E"/>
    <a:srgbClr val="321C5E"/>
    <a:srgbClr val="1C1C5E"/>
    <a:srgbClr val="181850"/>
    <a:srgbClr val="242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37" autoAdjust="0"/>
    <p:restoredTop sz="95197" autoAdjust="0"/>
  </p:normalViewPr>
  <p:slideViewPr>
    <p:cSldViewPr snapToGrid="0">
      <p:cViewPr varScale="1">
        <p:scale>
          <a:sx n="43" d="100"/>
          <a:sy n="43" d="100"/>
        </p:scale>
        <p:origin x="58" y="10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5"/>
            <a:ext cx="2946058" cy="498419"/>
          </a:xfrm>
          <a:prstGeom prst="rect">
            <a:avLst/>
          </a:prstGeom>
        </p:spPr>
        <p:txBody>
          <a:bodyPr vert="horz" lIns="91210" tIns="45598" rIns="91210" bIns="4559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529" y="25"/>
            <a:ext cx="2946058" cy="498419"/>
          </a:xfrm>
          <a:prstGeom prst="rect">
            <a:avLst/>
          </a:prstGeom>
        </p:spPr>
        <p:txBody>
          <a:bodyPr vert="horz" lIns="91210" tIns="45598" rIns="91210" bIns="45598" rtlCol="0"/>
          <a:lstStyle>
            <a:lvl1pPr algn="r">
              <a:defRPr sz="1200"/>
            </a:lvl1pPr>
          </a:lstStyle>
          <a:p>
            <a:fld id="{B8575169-4116-4F50-990B-ECF78089B6DE}" type="datetimeFigureOut">
              <a:rPr kumimoji="1" lang="ja-JP" altLang="en-US" smtClean="0"/>
              <a:t>2023/5/1</a:t>
            </a:fld>
            <a:endParaRPr kumimoji="1" lang="ja-JP" altLang="en-US"/>
          </a:p>
        </p:txBody>
      </p:sp>
      <p:sp>
        <p:nvSpPr>
          <p:cNvPr id="4" name="フッター プレースホルダー 3"/>
          <p:cNvSpPr>
            <a:spLocks noGrp="1"/>
          </p:cNvSpPr>
          <p:nvPr>
            <p:ph type="ftr" sz="quarter" idx="2"/>
          </p:nvPr>
        </p:nvSpPr>
        <p:spPr>
          <a:xfrm>
            <a:off x="0" y="9428234"/>
            <a:ext cx="2946058" cy="498418"/>
          </a:xfrm>
          <a:prstGeom prst="rect">
            <a:avLst/>
          </a:prstGeom>
        </p:spPr>
        <p:txBody>
          <a:bodyPr vert="horz" lIns="91210" tIns="45598" rIns="91210" bIns="4559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529" y="9428234"/>
            <a:ext cx="2946058" cy="498418"/>
          </a:xfrm>
          <a:prstGeom prst="rect">
            <a:avLst/>
          </a:prstGeom>
        </p:spPr>
        <p:txBody>
          <a:bodyPr vert="horz" lIns="91210" tIns="45598" rIns="91210" bIns="45598" rtlCol="0" anchor="b"/>
          <a:lstStyle>
            <a:lvl1pPr algn="r">
              <a:defRPr sz="1200"/>
            </a:lvl1pPr>
          </a:lstStyle>
          <a:p>
            <a:fld id="{8B049F45-A74A-4E7E-96A6-29600D2A4664}" type="slidenum">
              <a:rPr kumimoji="1" lang="ja-JP" altLang="en-US" smtClean="0"/>
              <a:t>‹#›</a:t>
            </a:fld>
            <a:endParaRPr kumimoji="1" lang="ja-JP" altLang="en-US"/>
          </a:p>
        </p:txBody>
      </p:sp>
    </p:spTree>
    <p:extLst>
      <p:ext uri="{BB962C8B-B14F-4D97-AF65-F5344CB8AC3E}">
        <p14:creationId xmlns:p14="http://schemas.microsoft.com/office/powerpoint/2010/main" val="16942679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9"/>
            <a:ext cx="2946058" cy="498419"/>
          </a:xfrm>
          <a:prstGeom prst="rect">
            <a:avLst/>
          </a:prstGeom>
        </p:spPr>
        <p:txBody>
          <a:bodyPr vert="horz" lIns="91193" tIns="45591" rIns="91193" bIns="455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531" y="29"/>
            <a:ext cx="2946058" cy="498419"/>
          </a:xfrm>
          <a:prstGeom prst="rect">
            <a:avLst/>
          </a:prstGeom>
        </p:spPr>
        <p:txBody>
          <a:bodyPr vert="horz" lIns="91193" tIns="45591" rIns="91193" bIns="45591" rtlCol="0"/>
          <a:lstStyle>
            <a:lvl1pPr algn="r">
              <a:defRPr sz="1200"/>
            </a:lvl1pPr>
          </a:lstStyle>
          <a:p>
            <a:fld id="{F97686BB-5FC7-40E6-9CB6-39C0835E4363}" type="datetimeFigureOut">
              <a:rPr kumimoji="1" lang="ja-JP" altLang="en-US" smtClean="0"/>
              <a:t>2023/5/1</a:t>
            </a:fld>
            <a:endParaRPr kumimoji="1" lang="ja-JP" altLang="en-US"/>
          </a:p>
        </p:txBody>
      </p:sp>
      <p:sp>
        <p:nvSpPr>
          <p:cNvPr id="4" name="スライド イメージ プレースホルダー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193" tIns="45591" rIns="91193" bIns="45591" rtlCol="0" anchor="ctr"/>
          <a:lstStyle/>
          <a:p>
            <a:endParaRPr lang="ja-JP" altLang="en-US"/>
          </a:p>
        </p:txBody>
      </p:sp>
      <p:sp>
        <p:nvSpPr>
          <p:cNvPr id="5" name="ノート プレースホルダー 4"/>
          <p:cNvSpPr>
            <a:spLocks noGrp="1"/>
          </p:cNvSpPr>
          <p:nvPr>
            <p:ph type="body" sz="quarter" idx="3"/>
          </p:nvPr>
        </p:nvSpPr>
        <p:spPr>
          <a:xfrm>
            <a:off x="679443" y="4777876"/>
            <a:ext cx="5438792" cy="3908527"/>
          </a:xfrm>
          <a:prstGeom prst="rect">
            <a:avLst/>
          </a:prstGeom>
        </p:spPr>
        <p:txBody>
          <a:bodyPr vert="horz" lIns="91193" tIns="45591" rIns="91193" bIns="455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234"/>
            <a:ext cx="2946058" cy="498418"/>
          </a:xfrm>
          <a:prstGeom prst="rect">
            <a:avLst/>
          </a:prstGeom>
        </p:spPr>
        <p:txBody>
          <a:bodyPr vert="horz" lIns="91193" tIns="45591" rIns="91193" bIns="455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531" y="9428234"/>
            <a:ext cx="2946058" cy="498418"/>
          </a:xfrm>
          <a:prstGeom prst="rect">
            <a:avLst/>
          </a:prstGeom>
        </p:spPr>
        <p:txBody>
          <a:bodyPr vert="horz" lIns="91193" tIns="45591" rIns="91193" bIns="45591" rtlCol="0" anchor="b"/>
          <a:lstStyle>
            <a:lvl1pPr algn="r">
              <a:defRPr sz="1200"/>
            </a:lvl1pPr>
          </a:lstStyle>
          <a:p>
            <a:fld id="{99423D02-035A-4105-8FD5-9039B9FE6803}" type="slidenum">
              <a:rPr kumimoji="1" lang="ja-JP" altLang="en-US" smtClean="0"/>
              <a:t>‹#›</a:t>
            </a:fld>
            <a:endParaRPr kumimoji="1" lang="ja-JP" altLang="en-US"/>
          </a:p>
        </p:txBody>
      </p:sp>
    </p:spTree>
    <p:extLst>
      <p:ext uri="{BB962C8B-B14F-4D97-AF65-F5344CB8AC3E}">
        <p14:creationId xmlns:p14="http://schemas.microsoft.com/office/powerpoint/2010/main" val="19312300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秋冬に向けたイベントにおける感染対策</a:t>
            </a:r>
            <a:endParaRPr kumimoji="1" lang="en-US" altLang="ja-JP" dirty="0"/>
          </a:p>
          <a:p>
            <a:r>
              <a:rPr kumimoji="1" lang="en-US" altLang="ja-JP" dirty="0"/>
              <a:t>158</a:t>
            </a:r>
            <a:r>
              <a:rPr kumimoji="1" lang="ja-JP" altLang="en-US" dirty="0"/>
              <a:t>回本部会議のポンチ絵（秋の行楽シーズンの感染対策）から、色合い、イラストを変更</a:t>
            </a:r>
            <a:endParaRPr kumimoji="1" lang="en-US" altLang="ja-JP" dirty="0"/>
          </a:p>
          <a:p>
            <a:r>
              <a:rPr kumimoji="1" lang="ja-JP" altLang="en-US" dirty="0"/>
              <a:t>一番下に「陽性になってしまった場合・・・」のコメントとイラストを追加</a:t>
            </a:r>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726920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秋冬に向けたイベントにおける感染対策</a:t>
            </a:r>
            <a:endParaRPr kumimoji="1" lang="en-US" altLang="ja-JP" dirty="0"/>
          </a:p>
          <a:p>
            <a:r>
              <a:rPr kumimoji="1" lang="en-US" altLang="ja-JP" dirty="0"/>
              <a:t>158</a:t>
            </a:r>
            <a:r>
              <a:rPr kumimoji="1" lang="ja-JP" altLang="en-US" dirty="0"/>
              <a:t>回本部会議のポンチ絵（秋の行楽シーズンの感染対策）から、色合い、イラストを変更</a:t>
            </a:r>
            <a:endParaRPr kumimoji="1" lang="en-US" altLang="ja-JP" dirty="0"/>
          </a:p>
          <a:p>
            <a:r>
              <a:rPr kumimoji="1" lang="ja-JP" altLang="en-US" dirty="0"/>
              <a:t>一番下に「陽性になってしまった場合・・・」のコメントとイラストを追加</a:t>
            </a:r>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79695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11/4</a:t>
            </a:r>
            <a:r>
              <a:rPr kumimoji="1" lang="ja-JP" altLang="en-US" dirty="0"/>
              <a:t>本部員会議で使用したポンチ絵「換気で感染リスクの低減を」について追加、微修正。</a:t>
            </a:r>
            <a:endParaRPr kumimoji="1" lang="en-US" altLang="ja-JP" dirty="0"/>
          </a:p>
          <a:p>
            <a:r>
              <a:rPr kumimoji="1" lang="ja-JP" altLang="en-US" dirty="0"/>
              <a:t>①修正　青い四角囲みの文章　</a:t>
            </a:r>
            <a:endParaRPr kumimoji="1" lang="en-US" altLang="ja-JP" dirty="0"/>
          </a:p>
          <a:p>
            <a:pPr defTabSz="914120">
              <a:defRPr/>
            </a:pPr>
            <a:r>
              <a:rPr kumimoji="1" lang="ja-JP" altLang="en-US" dirty="0"/>
              <a:t>・</a:t>
            </a:r>
            <a:r>
              <a:rPr kumimoji="1" lang="en-US" altLang="ja-JP" dirty="0"/>
              <a:t>2</a:t>
            </a:r>
            <a:r>
              <a:rPr kumimoji="1" lang="ja-JP" altLang="en-US" dirty="0"/>
              <a:t>行目　季節を問わず　→　寒くなっても　に変更。</a:t>
            </a:r>
          </a:p>
          <a:p>
            <a:pPr defTabSz="914120">
              <a:defRPr/>
            </a:pPr>
            <a:r>
              <a:rPr kumimoji="1" lang="ja-JP" altLang="en-US" dirty="0"/>
              <a:t>・</a:t>
            </a:r>
            <a:r>
              <a:rPr kumimoji="1" lang="en-US" altLang="ja-JP" dirty="0"/>
              <a:t>3</a:t>
            </a:r>
            <a:r>
              <a:rPr kumimoji="1" lang="ja-JP" altLang="en-US" dirty="0"/>
              <a:t>行目　効果的な換気を行いましょう　→　常時又は定期的な換気を続けましょう　に変更</a:t>
            </a:r>
            <a:endParaRPr kumimoji="1" lang="en-US" altLang="ja-JP" dirty="0"/>
          </a:p>
          <a:p>
            <a:pPr defTabSz="914120">
              <a:defRPr/>
            </a:pPr>
            <a:r>
              <a:rPr kumimoji="1" lang="ja-JP" altLang="en-US" dirty="0"/>
              <a:t>②追加　〇の３つ目（ウォームビズ）</a:t>
            </a:r>
            <a:endParaRPr kumimoji="1" lang="en-US" altLang="ja-JP"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355332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90325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B1A33B4-E20E-4A04-81BF-D944FF07215E}" type="datetime1">
              <a:rPr kumimoji="1" lang="ja-JP" altLang="en-US" smtClean="0"/>
              <a:t>2023/5/1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AC3725-4721-471E-8C18-4152DBDB5D67}" type="slidenum">
              <a:rPr kumimoji="1" lang="ja-JP" altLang="en-US" smtClean="0"/>
              <a:t>‹#›</a:t>
            </a:fld>
            <a:endParaRPr kumimoji="1" lang="ja-JP" altLang="en-US"/>
          </a:p>
        </p:txBody>
      </p:sp>
    </p:spTree>
    <p:extLst>
      <p:ext uri="{BB962C8B-B14F-4D97-AF65-F5344CB8AC3E}">
        <p14:creationId xmlns:p14="http://schemas.microsoft.com/office/powerpoint/2010/main" val="302118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4C6102C-A22F-4501-88A4-92AF19ECE24C}" type="datetime1">
              <a:rPr kumimoji="1" lang="ja-JP" altLang="en-US" smtClean="0"/>
              <a:t>2023/5/1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AC3725-4721-471E-8C18-4152DBDB5D67}" type="slidenum">
              <a:rPr kumimoji="1" lang="ja-JP" altLang="en-US" smtClean="0"/>
              <a:t>‹#›</a:t>
            </a:fld>
            <a:endParaRPr kumimoji="1" lang="ja-JP" altLang="en-US"/>
          </a:p>
        </p:txBody>
      </p:sp>
    </p:spTree>
    <p:extLst>
      <p:ext uri="{BB962C8B-B14F-4D97-AF65-F5344CB8AC3E}">
        <p14:creationId xmlns:p14="http://schemas.microsoft.com/office/powerpoint/2010/main" val="2964518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5CABF32-5B9E-4936-B457-A5C9C935C15C}" type="datetime1">
              <a:rPr kumimoji="1" lang="ja-JP" altLang="en-US" smtClean="0"/>
              <a:t>2023/5/1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AC3725-4721-471E-8C18-4152DBDB5D67}" type="slidenum">
              <a:rPr kumimoji="1" lang="ja-JP" altLang="en-US" smtClean="0"/>
              <a:t>‹#›</a:t>
            </a:fld>
            <a:endParaRPr kumimoji="1" lang="ja-JP" altLang="en-US"/>
          </a:p>
        </p:txBody>
      </p:sp>
    </p:spTree>
    <p:extLst>
      <p:ext uri="{BB962C8B-B14F-4D97-AF65-F5344CB8AC3E}">
        <p14:creationId xmlns:p14="http://schemas.microsoft.com/office/powerpoint/2010/main" val="153498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D6158A-C4E3-4A44-AEE9-474C8569DE72}" type="datetime1">
              <a:rPr kumimoji="1" lang="ja-JP" altLang="en-US" smtClean="0"/>
              <a:t>2023/5/1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AC3725-4721-471E-8C18-4152DBDB5D67}" type="slidenum">
              <a:rPr kumimoji="1" lang="ja-JP" altLang="en-US" smtClean="0"/>
              <a:t>‹#›</a:t>
            </a:fld>
            <a:endParaRPr kumimoji="1" lang="ja-JP" altLang="en-US"/>
          </a:p>
        </p:txBody>
      </p:sp>
    </p:spTree>
    <p:extLst>
      <p:ext uri="{BB962C8B-B14F-4D97-AF65-F5344CB8AC3E}">
        <p14:creationId xmlns:p14="http://schemas.microsoft.com/office/powerpoint/2010/main" val="139603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FF3AA6D-7357-420F-8B8F-3B56F5185436}" type="datetime1">
              <a:rPr kumimoji="1" lang="ja-JP" altLang="en-US" smtClean="0"/>
              <a:t>2023/5/1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4AC3725-4721-471E-8C18-4152DBDB5D67}" type="slidenum">
              <a:rPr kumimoji="1" lang="ja-JP" altLang="en-US" smtClean="0"/>
              <a:t>‹#›</a:t>
            </a:fld>
            <a:endParaRPr kumimoji="1" lang="ja-JP" altLang="en-US"/>
          </a:p>
        </p:txBody>
      </p:sp>
    </p:spTree>
    <p:extLst>
      <p:ext uri="{BB962C8B-B14F-4D97-AF65-F5344CB8AC3E}">
        <p14:creationId xmlns:p14="http://schemas.microsoft.com/office/powerpoint/2010/main" val="337901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4949513-BAC1-4A06-8DD6-F15163E77017}" type="datetime1">
              <a:rPr kumimoji="1" lang="ja-JP" altLang="en-US" smtClean="0"/>
              <a:t>2023/5/1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AC3725-4721-471E-8C18-4152DBDB5D67}" type="slidenum">
              <a:rPr kumimoji="1" lang="ja-JP" altLang="en-US" smtClean="0"/>
              <a:t>‹#›</a:t>
            </a:fld>
            <a:endParaRPr kumimoji="1" lang="ja-JP" altLang="en-US"/>
          </a:p>
        </p:txBody>
      </p:sp>
    </p:spTree>
    <p:extLst>
      <p:ext uri="{BB962C8B-B14F-4D97-AF65-F5344CB8AC3E}">
        <p14:creationId xmlns:p14="http://schemas.microsoft.com/office/powerpoint/2010/main" val="3217121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B5A9FD3-0DBC-4324-9C9C-0BD8B9438DC5}" type="datetime1">
              <a:rPr kumimoji="1" lang="ja-JP" altLang="en-US" smtClean="0"/>
              <a:t>2023/5/1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4AC3725-4721-471E-8C18-4152DBDB5D67}" type="slidenum">
              <a:rPr kumimoji="1" lang="ja-JP" altLang="en-US" smtClean="0"/>
              <a:t>‹#›</a:t>
            </a:fld>
            <a:endParaRPr kumimoji="1" lang="ja-JP" altLang="en-US"/>
          </a:p>
        </p:txBody>
      </p:sp>
    </p:spTree>
    <p:extLst>
      <p:ext uri="{BB962C8B-B14F-4D97-AF65-F5344CB8AC3E}">
        <p14:creationId xmlns:p14="http://schemas.microsoft.com/office/powerpoint/2010/main" val="3016326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41E3F98-50D2-4B08-9A45-1DFD14103ED3}" type="datetime1">
              <a:rPr kumimoji="1" lang="ja-JP" altLang="en-US" smtClean="0"/>
              <a:t>2023/5/1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4AC3725-4721-471E-8C18-4152DBDB5D67}" type="slidenum">
              <a:rPr kumimoji="1" lang="ja-JP" altLang="en-US" smtClean="0"/>
              <a:t>‹#›</a:t>
            </a:fld>
            <a:endParaRPr kumimoji="1" lang="ja-JP" altLang="en-US"/>
          </a:p>
        </p:txBody>
      </p:sp>
    </p:spTree>
    <p:extLst>
      <p:ext uri="{BB962C8B-B14F-4D97-AF65-F5344CB8AC3E}">
        <p14:creationId xmlns:p14="http://schemas.microsoft.com/office/powerpoint/2010/main" val="343483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854E2-1545-4CC1-83AD-80CD2CA74E1B}" type="datetime1">
              <a:rPr kumimoji="1" lang="ja-JP" altLang="en-US" smtClean="0"/>
              <a:t>2023/5/1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4AC3725-4721-471E-8C18-4152DBDB5D67}" type="slidenum">
              <a:rPr kumimoji="1" lang="ja-JP" altLang="en-US" smtClean="0"/>
              <a:t>‹#›</a:t>
            </a:fld>
            <a:endParaRPr kumimoji="1" lang="ja-JP" altLang="en-US"/>
          </a:p>
        </p:txBody>
      </p:sp>
    </p:spTree>
    <p:extLst>
      <p:ext uri="{BB962C8B-B14F-4D97-AF65-F5344CB8AC3E}">
        <p14:creationId xmlns:p14="http://schemas.microsoft.com/office/powerpoint/2010/main" val="346504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1680046-8EF7-490D-8CE3-0E27B283BC64}" type="datetime1">
              <a:rPr kumimoji="1" lang="ja-JP" altLang="en-US" smtClean="0"/>
              <a:t>2023/5/1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AC3725-4721-471E-8C18-4152DBDB5D67}" type="slidenum">
              <a:rPr kumimoji="1" lang="ja-JP" altLang="en-US" smtClean="0"/>
              <a:t>‹#›</a:t>
            </a:fld>
            <a:endParaRPr kumimoji="1" lang="ja-JP" altLang="en-US"/>
          </a:p>
        </p:txBody>
      </p:sp>
    </p:spTree>
    <p:extLst>
      <p:ext uri="{BB962C8B-B14F-4D97-AF65-F5344CB8AC3E}">
        <p14:creationId xmlns:p14="http://schemas.microsoft.com/office/powerpoint/2010/main" val="3819975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59960D-2482-4295-BC8E-47A6F0F94F01}" type="datetime1">
              <a:rPr kumimoji="1" lang="ja-JP" altLang="en-US" smtClean="0"/>
              <a:t>2023/5/1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4AC3725-4721-471E-8C18-4152DBDB5D67}" type="slidenum">
              <a:rPr kumimoji="1" lang="ja-JP" altLang="en-US" smtClean="0"/>
              <a:t>‹#›</a:t>
            </a:fld>
            <a:endParaRPr kumimoji="1" lang="ja-JP" altLang="en-US"/>
          </a:p>
        </p:txBody>
      </p:sp>
    </p:spTree>
    <p:extLst>
      <p:ext uri="{BB962C8B-B14F-4D97-AF65-F5344CB8AC3E}">
        <p14:creationId xmlns:p14="http://schemas.microsoft.com/office/powerpoint/2010/main" val="774775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962EA-4936-4DEF-8C08-052892E7B51E}" type="datetime1">
              <a:rPr kumimoji="1" lang="ja-JP" altLang="en-US" smtClean="0"/>
              <a:t>2023/5/1</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C3725-4721-471E-8C18-4152DBDB5D67}" type="slidenum">
              <a:rPr kumimoji="1" lang="ja-JP" altLang="en-US" smtClean="0"/>
              <a:t>‹#›</a:t>
            </a:fld>
            <a:endParaRPr kumimoji="1" lang="ja-JP" altLang="en-US"/>
          </a:p>
        </p:txBody>
      </p:sp>
    </p:spTree>
    <p:extLst>
      <p:ext uri="{BB962C8B-B14F-4D97-AF65-F5344CB8AC3E}">
        <p14:creationId xmlns:p14="http://schemas.microsoft.com/office/powerpoint/2010/main" val="206732664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3.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jpe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image" Target="../media/image38.png"/><Relationship Id="rId7" Type="http://schemas.openxmlformats.org/officeDocument/2006/relationships/image" Target="../media/image42.emf"/><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角丸四角形 51"/>
          <p:cNvSpPr/>
          <p:nvPr/>
        </p:nvSpPr>
        <p:spPr>
          <a:xfrm>
            <a:off x="18995" y="2326716"/>
            <a:ext cx="5335325" cy="4478923"/>
          </a:xfrm>
          <a:prstGeom prst="roundRect">
            <a:avLst>
              <a:gd name="adj" fmla="val 2237"/>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a:lnSpc>
                <a:spcPts val="3400"/>
              </a:lnSpc>
            </a:pPr>
            <a:endParaRPr kumimoji="1" lang="en-US" altLang="ja-JP" sz="2800" b="1" dirty="0">
              <a:solidFill>
                <a:schemeClr val="tx1"/>
              </a:solidFill>
              <a:latin typeface="メイリオ" panose="020B0604030504040204" pitchFamily="50" charset="-128"/>
              <a:ea typeface="メイリオ" panose="020B0604030504040204" pitchFamily="50" charset="-128"/>
            </a:endParaRPr>
          </a:p>
        </p:txBody>
      </p:sp>
      <p:sp>
        <p:nvSpPr>
          <p:cNvPr id="42" name="角丸四角形 41"/>
          <p:cNvSpPr/>
          <p:nvPr/>
        </p:nvSpPr>
        <p:spPr>
          <a:xfrm>
            <a:off x="5411487" y="2326716"/>
            <a:ext cx="6746572" cy="4478923"/>
          </a:xfrm>
          <a:prstGeom prst="roundRect">
            <a:avLst>
              <a:gd name="adj" fmla="val 2237"/>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a:lnSpc>
                <a:spcPts val="3400"/>
              </a:lnSpc>
            </a:pPr>
            <a:endParaRPr kumimoji="1" lang="en-US" altLang="ja-JP" sz="2800" b="1" dirty="0">
              <a:solidFill>
                <a:schemeClr val="tx1"/>
              </a:solidFill>
              <a:latin typeface="メイリオ" panose="020B0604030504040204" pitchFamily="50" charset="-128"/>
              <a:ea typeface="メイリオ" panose="020B0604030504040204" pitchFamily="50" charset="-128"/>
            </a:endParaRPr>
          </a:p>
        </p:txBody>
      </p:sp>
      <p:sp>
        <p:nvSpPr>
          <p:cNvPr id="15" name="角丸四角形 14"/>
          <p:cNvSpPr/>
          <p:nvPr/>
        </p:nvSpPr>
        <p:spPr>
          <a:xfrm>
            <a:off x="29155" y="748767"/>
            <a:ext cx="12119302" cy="1519638"/>
          </a:xfrm>
          <a:prstGeom prst="roundRect">
            <a:avLst>
              <a:gd name="adj" fmla="val 2914"/>
            </a:avLst>
          </a:prstGeom>
          <a:solidFill>
            <a:schemeClr val="accent6">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rtlCol="0" anchor="t"/>
          <a:lstStyle/>
          <a:p>
            <a:pPr>
              <a:lnSpc>
                <a:spcPts val="3400"/>
              </a:lnSpc>
            </a:pPr>
            <a:r>
              <a:rPr lang="ja-JP" altLang="en-US" sz="2600" b="1" dirty="0">
                <a:solidFill>
                  <a:srgbClr val="FF0000"/>
                </a:solidFill>
                <a:latin typeface="メイリオ" panose="020B0604030504040204" pitchFamily="50" charset="-128"/>
                <a:ea typeface="メイリオ" panose="020B0604030504040204" pitchFamily="50" charset="-128"/>
              </a:rPr>
              <a:t>　　</a:t>
            </a:r>
            <a:endParaRPr lang="en-US" altLang="ja-JP" sz="2600" b="1" dirty="0">
              <a:solidFill>
                <a:srgbClr val="FF0000"/>
              </a:solidFill>
              <a:latin typeface="メイリオ" panose="020B0604030504040204" pitchFamily="50" charset="-128"/>
              <a:ea typeface="メイリオ" panose="020B0604030504040204" pitchFamily="50" charset="-128"/>
            </a:endParaRPr>
          </a:p>
          <a:p>
            <a:pPr>
              <a:lnSpc>
                <a:spcPts val="3400"/>
              </a:lnSpc>
            </a:pPr>
            <a:endParaRPr lang="en-US" altLang="ja-JP" sz="2000" b="1" dirty="0">
              <a:solidFill>
                <a:schemeClr val="tx1"/>
              </a:solidFill>
              <a:latin typeface="メイリオ" panose="020B0604030504040204" pitchFamily="50" charset="-128"/>
              <a:ea typeface="メイリオ" panose="020B0604030504040204" pitchFamily="50" charset="-128"/>
            </a:endParaRPr>
          </a:p>
          <a:p>
            <a:endParaRPr kumimoji="1" lang="en-US" altLang="ja-JP" sz="1600" b="1" u="sng" dirty="0">
              <a:solidFill>
                <a:srgbClr val="FF0000"/>
              </a:solidFill>
              <a:latin typeface="メイリオ" panose="020B0604030504040204" pitchFamily="50" charset="-128"/>
              <a:ea typeface="メイリオ" panose="020B0604030504040204" pitchFamily="50" charset="-128"/>
            </a:endParaRPr>
          </a:p>
          <a:p>
            <a:pPr algn="ctr">
              <a:lnSpc>
                <a:spcPts val="3400"/>
              </a:lnSpc>
            </a:pPr>
            <a:endParaRPr lang="en-US" altLang="ja-JP" sz="1600" b="1" u="sng" dirty="0">
              <a:solidFill>
                <a:srgbClr val="FF0000"/>
              </a:solidFill>
              <a:latin typeface="メイリオ" panose="020B0604030504040204" pitchFamily="50" charset="-128"/>
              <a:ea typeface="メイリオ" panose="020B0604030504040204" pitchFamily="50" charset="-128"/>
            </a:endParaRPr>
          </a:p>
          <a:p>
            <a:pPr algn="ctr">
              <a:lnSpc>
                <a:spcPts val="3400"/>
              </a:lnSpc>
            </a:pPr>
            <a:endParaRPr lang="en-US" altLang="ja-JP" sz="2000" b="1" dirty="0">
              <a:solidFill>
                <a:prstClr val="black"/>
              </a:solidFill>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0" y="-15367"/>
            <a:ext cx="12192000" cy="736296"/>
          </a:xfrm>
          <a:prstGeom prst="rect">
            <a:avLst/>
          </a:prstGeom>
          <a:solidFill>
            <a:srgbClr val="0070C0"/>
          </a:solidFill>
        </p:spPr>
        <p:txBody>
          <a:bodyPr wrap="square" lIns="0" tIns="108000" rIns="36000" bIns="36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endParaRPr kumimoji="1" lang="en-US" altLang="ja-JP" sz="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lvl="0" algn="ctr" defTabSz="457200">
              <a:defRPr/>
            </a:pPr>
            <a:r>
              <a:rPr lang="ja-JP" altLang="en-US" sz="44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県民の皆様へ　</a:t>
            </a:r>
            <a:r>
              <a:rPr lang="en-US" altLang="ja-JP" sz="44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5</a:t>
            </a:r>
            <a:r>
              <a:rPr lang="ja-JP" altLang="en-US" sz="44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月</a:t>
            </a:r>
            <a:r>
              <a:rPr lang="en-US" altLang="ja-JP" sz="44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8</a:t>
            </a:r>
            <a:r>
              <a:rPr lang="ja-JP" altLang="en-US" sz="44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日以降も変わらないこと</a:t>
            </a:r>
          </a:p>
        </p:txBody>
      </p:sp>
      <p:sp>
        <p:nvSpPr>
          <p:cNvPr id="37" name="角丸四角形 36"/>
          <p:cNvSpPr/>
          <p:nvPr/>
        </p:nvSpPr>
        <p:spPr>
          <a:xfrm>
            <a:off x="145576" y="872246"/>
            <a:ext cx="548512" cy="520440"/>
          </a:xfrm>
          <a:prstGeom prst="roundRect">
            <a:avLst>
              <a:gd name="adj" fmla="val 8642"/>
            </a:avLst>
          </a:prstGeom>
          <a:solidFill>
            <a:srgbClr val="7030A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１</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716474" y="874260"/>
            <a:ext cx="8309312" cy="584775"/>
          </a:xfrm>
          <a:prstGeom prst="rect">
            <a:avLst/>
          </a:prstGeom>
          <a:noFill/>
        </p:spPr>
        <p:txBody>
          <a:bodyPr wrap="square" rtlCol="0">
            <a:spAutoFit/>
          </a:bodyPr>
          <a:lstStyle/>
          <a:p>
            <a:r>
              <a:rPr kumimoji="1" lang="ja-JP" altLang="en-US" sz="3200" b="1" dirty="0">
                <a:solidFill>
                  <a:srgbClr val="FF0000"/>
                </a:solidFill>
                <a:latin typeface="メイリオ" panose="020B0604030504040204" pitchFamily="50" charset="-128"/>
                <a:ea typeface="メイリオ" panose="020B0604030504040204" pitchFamily="50" charset="-128"/>
              </a:rPr>
              <a:t>新型コロナウイルスの特性</a:t>
            </a:r>
          </a:p>
        </p:txBody>
      </p:sp>
      <p:sp>
        <p:nvSpPr>
          <p:cNvPr id="44" name="テキスト ボックス 43"/>
          <p:cNvSpPr txBox="1"/>
          <p:nvPr/>
        </p:nvSpPr>
        <p:spPr>
          <a:xfrm>
            <a:off x="6088806" y="2458102"/>
            <a:ext cx="5040521" cy="584775"/>
          </a:xfrm>
          <a:prstGeom prst="rect">
            <a:avLst/>
          </a:prstGeom>
          <a:noFill/>
        </p:spPr>
        <p:txBody>
          <a:bodyPr wrap="square" rtlCol="0">
            <a:spAutoFit/>
          </a:bodyPr>
          <a:lstStyle/>
          <a:p>
            <a:r>
              <a:rPr kumimoji="1" lang="ja-JP" altLang="en-US" sz="3200" b="1" dirty="0">
                <a:solidFill>
                  <a:srgbClr val="FF0000"/>
                </a:solidFill>
                <a:latin typeface="メイリオ" panose="020B0604030504040204" pitchFamily="50" charset="-128"/>
                <a:ea typeface="メイリオ" panose="020B0604030504040204" pitchFamily="50" charset="-128"/>
              </a:rPr>
              <a:t>体調不良時の対応</a:t>
            </a:r>
            <a:endParaRPr kumimoji="1" lang="en-US" altLang="ja-JP" sz="3200" b="1" dirty="0">
              <a:solidFill>
                <a:srgbClr val="FF0000"/>
              </a:solidFill>
              <a:latin typeface="メイリオ" panose="020B0604030504040204" pitchFamily="50" charset="-128"/>
              <a:ea typeface="メイリオ" panose="020B0604030504040204" pitchFamily="50" charset="-128"/>
            </a:endParaRPr>
          </a:p>
        </p:txBody>
      </p:sp>
      <p:sp>
        <p:nvSpPr>
          <p:cNvPr id="46" name="角丸四角形 45"/>
          <p:cNvSpPr/>
          <p:nvPr/>
        </p:nvSpPr>
        <p:spPr>
          <a:xfrm>
            <a:off x="140094" y="2437185"/>
            <a:ext cx="548512" cy="520440"/>
          </a:xfrm>
          <a:prstGeom prst="roundRect">
            <a:avLst>
              <a:gd name="adj" fmla="val 8642"/>
            </a:avLst>
          </a:prstGeom>
          <a:solidFill>
            <a:srgbClr val="7030A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２</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7" name="角丸四角形 46"/>
          <p:cNvSpPr/>
          <p:nvPr/>
        </p:nvSpPr>
        <p:spPr>
          <a:xfrm>
            <a:off x="5505845" y="2435067"/>
            <a:ext cx="548512" cy="520440"/>
          </a:xfrm>
          <a:prstGeom prst="roundRect">
            <a:avLst>
              <a:gd name="adj" fmla="val 8642"/>
            </a:avLst>
          </a:prstGeom>
          <a:solidFill>
            <a:srgbClr val="7030A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３</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6088806" y="6201053"/>
            <a:ext cx="5531187" cy="646331"/>
          </a:xfrm>
          <a:prstGeom prst="rect">
            <a:avLst/>
          </a:prstGeom>
          <a:noFill/>
        </p:spPr>
        <p:txBody>
          <a:bodyPr wrap="square" rIns="36000" rtlCol="0">
            <a:spAutoFit/>
          </a:bodyPr>
          <a:lstStyle/>
          <a:p>
            <a:r>
              <a:rPr lang="ja-JP" altLang="en-US" b="1" spc="-100" dirty="0">
                <a:latin typeface="メイリオ" panose="020B0604030504040204" pitchFamily="50" charset="-128"/>
                <a:ea typeface="メイリオ" panose="020B0604030504040204" pitchFamily="50" charset="-128"/>
              </a:rPr>
              <a:t>福島県新型コロナウイルス感染症相談センター</a:t>
            </a:r>
            <a:endParaRPr lang="en-US" altLang="ja-JP" b="1" spc="-100" dirty="0">
              <a:latin typeface="メイリオ" panose="020B0604030504040204" pitchFamily="50" charset="-128"/>
              <a:ea typeface="メイリオ" panose="020B0604030504040204" pitchFamily="50" charset="-128"/>
            </a:endParaRPr>
          </a:p>
          <a:p>
            <a:pPr algn="ctr"/>
            <a:r>
              <a:rPr lang="en-US" altLang="ja-JP" b="1" dirty="0">
                <a:latin typeface="メイリオ" panose="020B0604030504040204" pitchFamily="50" charset="-128"/>
                <a:ea typeface="メイリオ" panose="020B0604030504040204" pitchFamily="50" charset="-128"/>
              </a:rPr>
              <a:t>0120-567-747</a:t>
            </a:r>
            <a:r>
              <a:rPr lang="ja-JP" altLang="en-US" b="1" dirty="0">
                <a:latin typeface="メイリオ" panose="020B0604030504040204" pitchFamily="50" charset="-128"/>
                <a:ea typeface="メイリオ" panose="020B0604030504040204" pitchFamily="50" charset="-128"/>
              </a:rPr>
              <a:t>（毎日</a:t>
            </a:r>
            <a:r>
              <a:rPr lang="en-US" altLang="ja-JP" b="1" dirty="0">
                <a:latin typeface="メイリオ" panose="020B0604030504040204" pitchFamily="50" charset="-128"/>
                <a:ea typeface="メイリオ" panose="020B0604030504040204" pitchFamily="50" charset="-128"/>
              </a:rPr>
              <a:t>24</a:t>
            </a:r>
            <a:r>
              <a:rPr lang="ja-JP" altLang="en-US" b="1" dirty="0">
                <a:latin typeface="メイリオ" panose="020B0604030504040204" pitchFamily="50" charset="-128"/>
                <a:ea typeface="メイリオ" panose="020B0604030504040204" pitchFamily="50" charset="-128"/>
              </a:rPr>
              <a:t>時間対応）</a:t>
            </a:r>
            <a:endParaRPr lang="en-US" altLang="ja-JP" b="1" dirty="0">
              <a:latin typeface="メイリオ" panose="020B0604030504040204" pitchFamily="50" charset="-128"/>
              <a:ea typeface="メイリオ" panose="020B0604030504040204" pitchFamily="50" charset="-128"/>
            </a:endParaRPr>
          </a:p>
        </p:txBody>
      </p:sp>
      <p:sp>
        <p:nvSpPr>
          <p:cNvPr id="68" name="テキスト ボックス 67"/>
          <p:cNvSpPr txBox="1"/>
          <p:nvPr/>
        </p:nvSpPr>
        <p:spPr>
          <a:xfrm>
            <a:off x="5520318" y="3034787"/>
            <a:ext cx="6628139" cy="707886"/>
          </a:xfrm>
          <a:prstGeom prst="rect">
            <a:avLst/>
          </a:prstGeom>
          <a:noFill/>
        </p:spPr>
        <p:txBody>
          <a:bodyPr wrap="square" rIns="36000" rtlCol="0">
            <a:spAutoFit/>
          </a:bodyPr>
          <a:lstStyle/>
          <a:p>
            <a:r>
              <a:rPr lang="ja-JP" altLang="en-US" sz="2000" b="1" dirty="0">
                <a:latin typeface="メイリオ" panose="020B0604030504040204" pitchFamily="50" charset="-128"/>
                <a:ea typeface="メイリオ" panose="020B0604030504040204" pitchFamily="50" charset="-128"/>
              </a:rPr>
              <a:t>　発熱やのどの痛みなどの症状がある場合は、</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慌てず検査キットによる自主的な検査を行いましょう。</a:t>
            </a:r>
            <a:endParaRPr lang="en-US" altLang="ja-JP" sz="2000" b="1" dirty="0">
              <a:latin typeface="メイリオ" panose="020B0604030504040204" pitchFamily="50" charset="-128"/>
              <a:ea typeface="メイリオ" panose="020B0604030504040204" pitchFamily="50" charset="-128"/>
            </a:endParaRPr>
          </a:p>
        </p:txBody>
      </p:sp>
      <p:sp>
        <p:nvSpPr>
          <p:cNvPr id="73" name="テキスト ボックス 72"/>
          <p:cNvSpPr txBox="1"/>
          <p:nvPr/>
        </p:nvSpPr>
        <p:spPr>
          <a:xfrm>
            <a:off x="238696" y="1510756"/>
            <a:ext cx="11969968" cy="1015663"/>
          </a:xfrm>
          <a:prstGeom prst="rect">
            <a:avLst/>
          </a:prstGeom>
          <a:noFill/>
        </p:spPr>
        <p:txBody>
          <a:bodyPr wrap="square" rIns="36000" rtlCol="0">
            <a:spAutoFit/>
          </a:bodyPr>
          <a:lstStyle/>
          <a:p>
            <a:r>
              <a:rPr lang="ja-JP" altLang="en-US" sz="2000" b="1" dirty="0">
                <a:latin typeface="メイリオ" panose="020B0604030504040204" pitchFamily="50" charset="-128"/>
                <a:ea typeface="メイリオ" panose="020B0604030504040204" pitchFamily="50" charset="-128"/>
              </a:rPr>
              <a:t>　法律上の取扱いが変わっても、新型コロナウイルスの特性は変わりません。感染力が強く、重症化のリスクもありますので、「うつらない」「うつさない」ための対応をお願いします。</a:t>
            </a:r>
          </a:p>
          <a:p>
            <a:endParaRPr lang="ja-JP" altLang="en-US" sz="2000" b="1" dirty="0">
              <a:latin typeface="メイリオ" panose="020B0604030504040204" pitchFamily="50" charset="-128"/>
              <a:ea typeface="メイリオ" panose="020B0604030504040204" pitchFamily="50" charset="-128"/>
            </a:endParaRPr>
          </a:p>
        </p:txBody>
      </p:sp>
      <p:sp>
        <p:nvSpPr>
          <p:cNvPr id="3" name="横巻き 2"/>
          <p:cNvSpPr/>
          <p:nvPr/>
        </p:nvSpPr>
        <p:spPr>
          <a:xfrm>
            <a:off x="5554237" y="5758220"/>
            <a:ext cx="2798550" cy="482162"/>
          </a:xfrm>
          <a:prstGeom prst="horizontalScroll">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2" name="テキスト ボックス 81"/>
          <p:cNvSpPr txBox="1"/>
          <p:nvPr/>
        </p:nvSpPr>
        <p:spPr>
          <a:xfrm>
            <a:off x="5730331" y="5860000"/>
            <a:ext cx="2723481" cy="338554"/>
          </a:xfrm>
          <a:prstGeom prst="rect">
            <a:avLst/>
          </a:prstGeom>
          <a:noFill/>
        </p:spPr>
        <p:txBody>
          <a:bodyPr wrap="square" rIns="36000" rtlCol="0">
            <a:spAutoFit/>
          </a:bodyPr>
          <a:lstStyle/>
          <a:p>
            <a:r>
              <a:rPr lang="ja-JP" altLang="en-US" sz="1600" b="1" dirty="0">
                <a:solidFill>
                  <a:srgbClr val="002060"/>
                </a:solidFill>
                <a:latin typeface="メイリオ" panose="020B0604030504040204" pitchFamily="50" charset="-128"/>
                <a:ea typeface="メイリオ" panose="020B0604030504040204" pitchFamily="50" charset="-128"/>
              </a:rPr>
              <a:t>体調悪化時などの相談先</a:t>
            </a:r>
            <a:endParaRPr lang="en-US" altLang="ja-JP" sz="1600" b="1" dirty="0">
              <a:solidFill>
                <a:srgbClr val="002060"/>
              </a:solidFill>
              <a:latin typeface="メイリオ" panose="020B0604030504040204" pitchFamily="50" charset="-128"/>
              <a:ea typeface="メイリオ" panose="020B0604030504040204" pitchFamily="50" charset="-128"/>
            </a:endParaRPr>
          </a:p>
        </p:txBody>
      </p:sp>
      <p:sp>
        <p:nvSpPr>
          <p:cNvPr id="83" name="テキスト ボックス 82"/>
          <p:cNvSpPr txBox="1"/>
          <p:nvPr/>
        </p:nvSpPr>
        <p:spPr>
          <a:xfrm>
            <a:off x="236690" y="6410106"/>
            <a:ext cx="3537587" cy="400110"/>
          </a:xfrm>
          <a:prstGeom prst="rect">
            <a:avLst/>
          </a:prstGeom>
          <a:noFill/>
        </p:spPr>
        <p:txBody>
          <a:bodyPr wrap="square" rIns="36000" rtlCol="0">
            <a:spAutoFit/>
          </a:bodyPr>
          <a:lstStyle/>
          <a:p>
            <a:r>
              <a:rPr lang="ja-JP" altLang="en-US" sz="2000" b="1" dirty="0">
                <a:latin typeface="メイリオ" panose="020B0604030504040204" pitchFamily="50" charset="-128"/>
                <a:ea typeface="メイリオ" panose="020B0604030504040204" pitchFamily="50" charset="-128"/>
              </a:rPr>
              <a:t>■ 人と人との距離の確保</a:t>
            </a:r>
            <a:endParaRPr lang="en-US" altLang="ja-JP" sz="2000" b="1" dirty="0">
              <a:latin typeface="メイリオ" panose="020B0604030504040204" pitchFamily="50" charset="-128"/>
              <a:ea typeface="メイリオ" panose="020B0604030504040204" pitchFamily="50" charset="-128"/>
            </a:endParaRPr>
          </a:p>
        </p:txBody>
      </p:sp>
      <p:sp>
        <p:nvSpPr>
          <p:cNvPr id="45" name="テキスト ボックス 44"/>
          <p:cNvSpPr txBox="1"/>
          <p:nvPr/>
        </p:nvSpPr>
        <p:spPr>
          <a:xfrm>
            <a:off x="689125" y="2474516"/>
            <a:ext cx="6567678" cy="584775"/>
          </a:xfrm>
          <a:prstGeom prst="rect">
            <a:avLst/>
          </a:prstGeom>
          <a:noFill/>
        </p:spPr>
        <p:txBody>
          <a:bodyPr wrap="square" rtlCol="0">
            <a:spAutoFit/>
          </a:bodyPr>
          <a:lstStyle/>
          <a:p>
            <a:r>
              <a:rPr kumimoji="1" lang="ja-JP" altLang="en-US" sz="3200" b="1" dirty="0">
                <a:solidFill>
                  <a:srgbClr val="FF0000"/>
                </a:solidFill>
                <a:latin typeface="メイリオ" panose="020B0604030504040204" pitchFamily="50" charset="-128"/>
                <a:ea typeface="メイリオ" panose="020B0604030504040204" pitchFamily="50" charset="-128"/>
              </a:rPr>
              <a:t>基本的感染対策の有効性</a:t>
            </a:r>
            <a:endParaRPr kumimoji="1" lang="en-US" altLang="ja-JP" sz="3200" b="1" dirty="0">
              <a:solidFill>
                <a:srgbClr val="FF0000"/>
              </a:solidFill>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416" y="811209"/>
            <a:ext cx="684061" cy="684061"/>
          </a:xfrm>
          <a:prstGeom prst="rect">
            <a:avLst/>
          </a:prstGeom>
        </p:spPr>
      </p:pic>
      <p:sp>
        <p:nvSpPr>
          <p:cNvPr id="39" name="テキスト ボックス 38"/>
          <p:cNvSpPr txBox="1"/>
          <p:nvPr/>
        </p:nvSpPr>
        <p:spPr>
          <a:xfrm>
            <a:off x="5366979" y="4724752"/>
            <a:ext cx="6791080" cy="646331"/>
          </a:xfrm>
          <a:prstGeom prst="rect">
            <a:avLst/>
          </a:prstGeom>
          <a:noFill/>
        </p:spPr>
        <p:txBody>
          <a:bodyPr wrap="square" rIns="36000" rtlCol="0">
            <a:spAutoFit/>
          </a:bodyPr>
          <a:lstStyle/>
          <a:p>
            <a:r>
              <a:rPr lang="ja-JP" altLang="en-US" b="1" dirty="0">
                <a:latin typeface="メイリオ" panose="020B0604030504040204" pitchFamily="50" charset="-128"/>
                <a:ea typeface="メイリオ" panose="020B0604030504040204" pitchFamily="50" charset="-128"/>
              </a:rPr>
              <a:t>■症状が重い方、重症化リスクの高い方</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は、</a:t>
            </a:r>
            <a:r>
              <a:rPr lang="ja-JP" altLang="en-US" b="1" dirty="0">
                <a:solidFill>
                  <a:srgbClr val="FF0000"/>
                </a:solidFill>
                <a:latin typeface="メイリオ" panose="020B0604030504040204" pitchFamily="50" charset="-128"/>
                <a:ea typeface="メイリオ" panose="020B0604030504040204" pitchFamily="50" charset="-128"/>
              </a:rPr>
              <a:t>必ず事前に連絡をしてから</a:t>
            </a:r>
            <a:r>
              <a:rPr lang="ja-JP" altLang="en-US" b="1" dirty="0">
                <a:latin typeface="メイリオ" panose="020B0604030504040204" pitchFamily="50" charset="-128"/>
                <a:ea typeface="メイリオ" panose="020B0604030504040204" pitchFamily="50" charset="-128"/>
              </a:rPr>
              <a:t>かかりつけ医や身近な医療機関を受診してください。</a:t>
            </a:r>
            <a:endParaRPr lang="en-US" altLang="ja-JP" b="1" dirty="0">
              <a:latin typeface="メイリオ" panose="020B0604030504040204" pitchFamily="50" charset="-128"/>
              <a:ea typeface="メイリオ" panose="020B0604030504040204" pitchFamily="50" charset="-128"/>
            </a:endParaRPr>
          </a:p>
        </p:txBody>
      </p:sp>
      <p:sp>
        <p:nvSpPr>
          <p:cNvPr id="40" name="テキスト ボックス 39"/>
          <p:cNvSpPr txBox="1"/>
          <p:nvPr/>
        </p:nvSpPr>
        <p:spPr>
          <a:xfrm>
            <a:off x="5558914" y="5371083"/>
            <a:ext cx="6620443" cy="338554"/>
          </a:xfrm>
          <a:prstGeom prst="rect">
            <a:avLst/>
          </a:prstGeom>
          <a:noFill/>
        </p:spPr>
        <p:txBody>
          <a:bodyPr wrap="square" rIns="36000" rtlCol="0">
            <a:spAutoFit/>
          </a:bodyPr>
          <a:lstStyle/>
          <a:p>
            <a:r>
              <a:rPr lang="en-US" altLang="ja-JP" sz="1600" b="1" dirty="0">
                <a:solidFill>
                  <a:srgbClr val="002060"/>
                </a:solidFill>
                <a:latin typeface="メイリオ" panose="020B0604030504040204" pitchFamily="50" charset="-128"/>
                <a:ea typeface="メイリオ" panose="020B0604030504040204" pitchFamily="50" charset="-128"/>
              </a:rPr>
              <a:t>※</a:t>
            </a:r>
            <a:r>
              <a:rPr lang="ja-JP" altLang="en-US" sz="1600" b="1" dirty="0">
                <a:solidFill>
                  <a:srgbClr val="002060"/>
                </a:solidFill>
                <a:latin typeface="メイリオ" panose="020B0604030504040204" pitchFamily="50" charset="-128"/>
                <a:ea typeface="メイリオ" panose="020B0604030504040204" pitchFamily="50" charset="-128"/>
              </a:rPr>
              <a:t>①</a:t>
            </a:r>
            <a:r>
              <a:rPr lang="en-US" altLang="ja-JP" sz="1600" b="1" dirty="0">
                <a:solidFill>
                  <a:srgbClr val="002060"/>
                </a:solidFill>
                <a:latin typeface="メイリオ" panose="020B0604030504040204" pitchFamily="50" charset="-128"/>
                <a:ea typeface="メイリオ" panose="020B0604030504040204" pitchFamily="50" charset="-128"/>
              </a:rPr>
              <a:t>65</a:t>
            </a:r>
            <a:r>
              <a:rPr lang="ja-JP" altLang="en-US" sz="1600" b="1" dirty="0">
                <a:solidFill>
                  <a:srgbClr val="002060"/>
                </a:solidFill>
                <a:latin typeface="メイリオ" panose="020B0604030504040204" pitchFamily="50" charset="-128"/>
                <a:ea typeface="メイリオ" panose="020B0604030504040204" pitchFamily="50" charset="-128"/>
              </a:rPr>
              <a:t>才以上の方　②基礎疾患を有している方　③妊娠している方</a:t>
            </a:r>
            <a:endParaRPr lang="en-US" altLang="ja-JP" sz="1600" b="1" dirty="0">
              <a:solidFill>
                <a:srgbClr val="002060"/>
              </a:solidFill>
              <a:latin typeface="メイリオ" panose="020B0604030504040204" pitchFamily="50" charset="-128"/>
              <a:ea typeface="メイリオ" panose="020B0604030504040204" pitchFamily="50" charset="-128"/>
            </a:endParaRPr>
          </a:p>
        </p:txBody>
      </p:sp>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1012" y="5758220"/>
            <a:ext cx="1047419" cy="1047419"/>
          </a:xfrm>
          <a:prstGeom prst="rect">
            <a:avLst/>
          </a:prstGeom>
        </p:spPr>
      </p:pic>
      <p:sp>
        <p:nvSpPr>
          <p:cNvPr id="51" name="テキスト ボックス 50"/>
          <p:cNvSpPr txBox="1"/>
          <p:nvPr/>
        </p:nvSpPr>
        <p:spPr>
          <a:xfrm>
            <a:off x="119824" y="2997074"/>
            <a:ext cx="5237248" cy="1692771"/>
          </a:xfrm>
          <a:prstGeom prst="rect">
            <a:avLst/>
          </a:prstGeom>
          <a:noFill/>
        </p:spPr>
        <p:txBody>
          <a:bodyPr wrap="square" rIns="36000" rtlCol="0">
            <a:spAutoFit/>
          </a:bodyPr>
          <a:lstStyle/>
          <a:p>
            <a:r>
              <a:rPr lang="ja-JP" altLang="en-US" b="1" dirty="0">
                <a:latin typeface="メイリオ" panose="020B0604030504040204" pitchFamily="50" charset="-128"/>
                <a:ea typeface="メイリオ" panose="020B0604030504040204" pitchFamily="50" charset="-128"/>
              </a:rPr>
              <a:t>　県が一律の感染対策を求めることはなくなり、</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個人や事業者が自主的に判断して感染対策を行う</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ことになりますが、これまで行ってきた基本的</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感染対策は引き続き有効です。</a:t>
            </a:r>
            <a:endParaRPr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  </a:t>
            </a:r>
            <a:r>
              <a:rPr lang="en-US" altLang="ja-JP" b="1" dirty="0">
                <a:solidFill>
                  <a:schemeClr val="accent5">
                    <a:lumMod val="50000"/>
                  </a:schemeClr>
                </a:solidFill>
                <a:latin typeface="メイリオ" panose="020B0604030504040204" pitchFamily="50" charset="-128"/>
                <a:ea typeface="メイリオ" panose="020B0604030504040204" pitchFamily="50" charset="-128"/>
              </a:rPr>
              <a:t>※ </a:t>
            </a:r>
            <a:r>
              <a:rPr lang="ja-JP" altLang="en-US" sz="1400" b="1" dirty="0">
                <a:solidFill>
                  <a:schemeClr val="accent5">
                    <a:lumMod val="50000"/>
                  </a:schemeClr>
                </a:solidFill>
                <a:latin typeface="メイリオ" panose="020B0604030504040204" pitchFamily="50" charset="-128"/>
                <a:ea typeface="メイリオ" panose="020B0604030504040204" pitchFamily="50" charset="-128"/>
              </a:rPr>
              <a:t>新型インフル特措法に基づく</a:t>
            </a:r>
            <a:endParaRPr lang="en-US" altLang="ja-JP" sz="1400" b="1" dirty="0">
              <a:solidFill>
                <a:schemeClr val="accent5">
                  <a:lumMod val="50000"/>
                </a:schemeClr>
              </a:solidFill>
              <a:latin typeface="メイリオ" panose="020B0604030504040204" pitchFamily="50" charset="-128"/>
              <a:ea typeface="メイリオ" panose="020B0604030504040204" pitchFamily="50" charset="-128"/>
            </a:endParaRPr>
          </a:p>
          <a:p>
            <a:r>
              <a:rPr lang="ja-JP" altLang="en-US" sz="1400" b="1" dirty="0">
                <a:solidFill>
                  <a:schemeClr val="accent5">
                    <a:lumMod val="50000"/>
                  </a:schemeClr>
                </a:solidFill>
                <a:latin typeface="メイリオ" panose="020B0604030504040204" pitchFamily="50" charset="-128"/>
                <a:ea typeface="メイリオ" panose="020B0604030504040204" pitchFamily="50" charset="-128"/>
              </a:rPr>
              <a:t>　　「感染拡大防止のための基本対策」は終了</a:t>
            </a:r>
            <a:endParaRPr lang="en-US" altLang="ja-JP" sz="1400" b="1" dirty="0">
              <a:solidFill>
                <a:schemeClr val="accent5">
                  <a:lumMod val="50000"/>
                </a:schemeClr>
              </a:solidFill>
              <a:latin typeface="メイリオ" panose="020B0604030504040204" pitchFamily="50" charset="-128"/>
              <a:ea typeface="メイリオ" panose="020B0604030504040204" pitchFamily="50" charset="-128"/>
            </a:endParaRPr>
          </a:p>
        </p:txBody>
      </p:sp>
      <p:pic>
        <p:nvPicPr>
          <p:cNvPr id="53" name="図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3277" y="4460093"/>
            <a:ext cx="686059" cy="812158"/>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1086" y="4931001"/>
            <a:ext cx="824748" cy="824748"/>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4744" y="5307245"/>
            <a:ext cx="876962" cy="738328"/>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93109" y="6222382"/>
            <a:ext cx="742425" cy="613512"/>
          </a:xfrm>
          <a:prstGeom prst="rect">
            <a:avLst/>
          </a:prstGeom>
        </p:spPr>
      </p:pic>
      <p:pic>
        <p:nvPicPr>
          <p:cNvPr id="10" name="図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62545" y="5623112"/>
            <a:ext cx="1000543" cy="1000543"/>
          </a:xfrm>
          <a:prstGeom prst="rect">
            <a:avLst/>
          </a:prstGeom>
        </p:spPr>
      </p:pic>
      <p:sp>
        <p:nvSpPr>
          <p:cNvPr id="11" name="乗算 10"/>
          <p:cNvSpPr/>
          <p:nvPr/>
        </p:nvSpPr>
        <p:spPr>
          <a:xfrm>
            <a:off x="4543291" y="5807693"/>
            <a:ext cx="648974" cy="631541"/>
          </a:xfrm>
          <a:prstGeom prst="mathMultiply">
            <a:avLst/>
          </a:prstGeom>
          <a:solidFill>
            <a:srgbClr val="FF0000"/>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031546" y="3712572"/>
            <a:ext cx="828510" cy="1034966"/>
          </a:xfrm>
          <a:prstGeom prst="rect">
            <a:avLst/>
          </a:prstGeom>
        </p:spPr>
      </p:pic>
      <p:sp>
        <p:nvSpPr>
          <p:cNvPr id="36" name="テキスト ボックス 35"/>
          <p:cNvSpPr txBox="1"/>
          <p:nvPr/>
        </p:nvSpPr>
        <p:spPr>
          <a:xfrm>
            <a:off x="5372009" y="4353948"/>
            <a:ext cx="5589003" cy="369332"/>
          </a:xfrm>
          <a:prstGeom prst="rect">
            <a:avLst/>
          </a:prstGeom>
          <a:noFill/>
        </p:spPr>
        <p:txBody>
          <a:bodyPr wrap="square" rIns="36000" rtlCol="0">
            <a:spAutoFit/>
          </a:bodyPr>
          <a:lstStyle/>
          <a:p>
            <a:r>
              <a:rPr lang="ja-JP" altLang="en-US" b="1" dirty="0">
                <a:latin typeface="メイリオ" panose="020B0604030504040204" pitchFamily="50" charset="-128"/>
                <a:ea typeface="メイリオ" panose="020B0604030504040204" pitchFamily="50" charset="-128"/>
              </a:rPr>
              <a:t>■症状が軽い</a:t>
            </a:r>
            <a:r>
              <a:rPr lang="ja-JP" altLang="en-US" b="1">
                <a:latin typeface="メイリオ" panose="020B0604030504040204" pitchFamily="50" charset="-128"/>
                <a:ea typeface="メイリオ" panose="020B0604030504040204" pitchFamily="50" charset="-128"/>
              </a:rPr>
              <a:t>方は、自宅</a:t>
            </a:r>
            <a:r>
              <a:rPr lang="ja-JP" altLang="en-US" b="1" dirty="0">
                <a:latin typeface="メイリオ" panose="020B0604030504040204" pitchFamily="50" charset="-128"/>
                <a:ea typeface="メイリオ" panose="020B0604030504040204" pitchFamily="50" charset="-128"/>
              </a:rPr>
              <a:t>等で</a:t>
            </a:r>
            <a:r>
              <a:rPr lang="ja-JP" altLang="en-US" b="1">
                <a:latin typeface="メイリオ" panose="020B0604030504040204" pitchFamily="50" charset="-128"/>
                <a:ea typeface="メイリオ" panose="020B0604030504040204" pitchFamily="50" charset="-128"/>
              </a:rPr>
              <a:t>療養を開始しましょう。</a:t>
            </a:r>
            <a:endParaRPr lang="en-US" altLang="ja-JP" b="1" dirty="0">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928720" y="2432581"/>
            <a:ext cx="766632" cy="920879"/>
          </a:xfrm>
          <a:prstGeom prst="rect">
            <a:avLst/>
          </a:prstGeom>
        </p:spPr>
      </p:pic>
      <p:sp>
        <p:nvSpPr>
          <p:cNvPr id="14" name="正方形/長方形 13"/>
          <p:cNvSpPr/>
          <p:nvPr/>
        </p:nvSpPr>
        <p:spPr>
          <a:xfrm>
            <a:off x="5520318" y="3769653"/>
            <a:ext cx="2150304" cy="442383"/>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2" name="図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800000">
            <a:off x="8112711" y="3640737"/>
            <a:ext cx="355428" cy="732121"/>
          </a:xfrm>
          <a:prstGeom prst="rect">
            <a:avLst/>
          </a:prstGeom>
        </p:spPr>
      </p:pic>
      <p:sp>
        <p:nvSpPr>
          <p:cNvPr id="41" name="テキスト ボックス 40"/>
          <p:cNvSpPr txBox="1"/>
          <p:nvPr/>
        </p:nvSpPr>
        <p:spPr>
          <a:xfrm>
            <a:off x="5586996" y="3839435"/>
            <a:ext cx="2040533" cy="338554"/>
          </a:xfrm>
          <a:prstGeom prst="rect">
            <a:avLst/>
          </a:prstGeom>
          <a:noFill/>
          <a:ln>
            <a:noFill/>
          </a:ln>
        </p:spPr>
        <p:txBody>
          <a:bodyPr wrap="square" rIns="36000" rtlCol="0">
            <a:spAutoFit/>
          </a:bodyPr>
          <a:lstStyle/>
          <a:p>
            <a:r>
              <a:rPr lang="ja-JP" altLang="en-US" sz="1600" b="1" dirty="0">
                <a:solidFill>
                  <a:srgbClr val="002060"/>
                </a:solidFill>
                <a:latin typeface="メイリオ" panose="020B0604030504040204" pitchFamily="50" charset="-128"/>
                <a:ea typeface="メイリオ" panose="020B0604030504040204" pitchFamily="50" charset="-128"/>
              </a:rPr>
              <a:t>もし陽性になったら</a:t>
            </a:r>
            <a:endParaRPr lang="en-US" altLang="ja-JP" sz="1600" b="1" dirty="0">
              <a:solidFill>
                <a:srgbClr val="002060"/>
              </a:solidFill>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253911" y="4659024"/>
            <a:ext cx="3629693" cy="400110"/>
          </a:xfrm>
          <a:prstGeom prst="rect">
            <a:avLst/>
          </a:prstGeom>
          <a:noFill/>
        </p:spPr>
        <p:txBody>
          <a:bodyPr wrap="square" rIns="36000" rtlCol="0">
            <a:spAutoFit/>
          </a:bodyPr>
          <a:lstStyle/>
          <a:p>
            <a:r>
              <a:rPr lang="ja-JP" altLang="en-US" sz="2000" b="1" dirty="0">
                <a:latin typeface="メイリオ" panose="020B0604030504040204" pitchFamily="50" charset="-128"/>
                <a:ea typeface="メイリオ" panose="020B0604030504040204" pitchFamily="50" charset="-128"/>
              </a:rPr>
              <a:t>■ 場面に応じたマスクの着用</a:t>
            </a:r>
            <a:endParaRPr lang="en-US" altLang="ja-JP" sz="2000" b="1" dirty="0">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261993" y="5047917"/>
            <a:ext cx="3190001" cy="400110"/>
          </a:xfrm>
          <a:prstGeom prst="rect">
            <a:avLst/>
          </a:prstGeom>
          <a:noFill/>
        </p:spPr>
        <p:txBody>
          <a:bodyPr wrap="square" rIns="36000" rtlCol="0">
            <a:spAutoFit/>
          </a:bodyPr>
          <a:lstStyle/>
          <a:p>
            <a:r>
              <a:rPr lang="ja-JP" altLang="en-US" sz="2000" b="1" dirty="0">
                <a:latin typeface="メイリオ" panose="020B0604030504040204" pitchFamily="50" charset="-128"/>
                <a:ea typeface="メイリオ" panose="020B0604030504040204" pitchFamily="50" charset="-128"/>
              </a:rPr>
              <a:t>■ 手洗い等の手指衛生 </a:t>
            </a:r>
            <a:endParaRPr lang="en-US" altLang="ja-JP" sz="2000" b="1" dirty="0">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236690" y="5908632"/>
            <a:ext cx="4404220" cy="400110"/>
          </a:xfrm>
          <a:prstGeom prst="rect">
            <a:avLst/>
          </a:prstGeom>
          <a:noFill/>
        </p:spPr>
        <p:txBody>
          <a:bodyPr wrap="square" rIns="36000" rtlCol="0">
            <a:spAutoFit/>
          </a:bodyPr>
          <a:lstStyle/>
          <a:p>
            <a:r>
              <a:rPr lang="ja-JP" altLang="en-US" sz="2000" b="1" dirty="0">
                <a:latin typeface="メイリオ" panose="020B0604030504040204" pitchFamily="50" charset="-128"/>
                <a:ea typeface="メイリオ" panose="020B0604030504040204" pitchFamily="50" charset="-128"/>
              </a:rPr>
              <a:t>■「密閉」「密集」「密接」の回避</a:t>
            </a:r>
            <a:endParaRPr lang="en-US" altLang="ja-JP" sz="2000" b="1" dirty="0">
              <a:latin typeface="メイリオ" panose="020B0604030504040204" pitchFamily="50" charset="-128"/>
              <a:ea typeface="メイリオ" panose="020B0604030504040204" pitchFamily="50" charset="-128"/>
            </a:endParaRPr>
          </a:p>
        </p:txBody>
      </p:sp>
      <p:sp>
        <p:nvSpPr>
          <p:cNvPr id="54" name="テキスト ボックス 53"/>
          <p:cNvSpPr txBox="1"/>
          <p:nvPr/>
        </p:nvSpPr>
        <p:spPr>
          <a:xfrm>
            <a:off x="256324" y="5509582"/>
            <a:ext cx="1168406" cy="400110"/>
          </a:xfrm>
          <a:prstGeom prst="rect">
            <a:avLst/>
          </a:prstGeom>
          <a:noFill/>
        </p:spPr>
        <p:txBody>
          <a:bodyPr wrap="square" rIns="36000" rtlCol="0">
            <a:spAutoFit/>
          </a:bodyPr>
          <a:lstStyle/>
          <a:p>
            <a:r>
              <a:rPr lang="ja-JP" altLang="en-US" sz="2000" b="1" dirty="0">
                <a:latin typeface="メイリオ" panose="020B0604030504040204" pitchFamily="50" charset="-128"/>
                <a:ea typeface="メイリオ" panose="020B0604030504040204" pitchFamily="50" charset="-128"/>
              </a:rPr>
              <a:t>■ 換気</a:t>
            </a:r>
            <a:endParaRPr lang="en-US" altLang="ja-JP" sz="2000" b="1" dirty="0">
              <a:latin typeface="メイリオ" panose="020B0604030504040204" pitchFamily="50" charset="-128"/>
              <a:ea typeface="メイリオ" panose="020B0604030504040204" pitchFamily="50" charset="-128"/>
            </a:endParaRPr>
          </a:p>
        </p:txBody>
      </p:sp>
      <p:sp>
        <p:nvSpPr>
          <p:cNvPr id="55" name="スライド番号プレースホルダー 12"/>
          <p:cNvSpPr txBox="1">
            <a:spLocks/>
          </p:cNvSpPr>
          <p:nvPr/>
        </p:nvSpPr>
        <p:spPr>
          <a:xfrm>
            <a:off x="9414859" y="6528980"/>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54AC3725-4721-471E-8C18-4152DBDB5D67}" type="slidenum">
              <a:rPr lang="ja-JP" altLang="en-US" smtClean="0"/>
              <a:pPr algn="r"/>
              <a:t>1</a:t>
            </a:fld>
            <a:endParaRPr lang="ja-JP" altLang="en-US" dirty="0"/>
          </a:p>
        </p:txBody>
      </p:sp>
      <p:sp>
        <p:nvSpPr>
          <p:cNvPr id="48" name="テキスト ボックス 47"/>
          <p:cNvSpPr txBox="1"/>
          <p:nvPr/>
        </p:nvSpPr>
        <p:spPr>
          <a:xfrm>
            <a:off x="3010830" y="-1432721"/>
            <a:ext cx="4801314" cy="1200329"/>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dirty="0" smtClean="0"/>
              <a:t>使用に当たっての</a:t>
            </a:r>
            <a:r>
              <a:rPr lang="ja-JP" altLang="ja-JP" dirty="0" smtClean="0"/>
              <a:t>留意点</a:t>
            </a:r>
            <a:endParaRPr lang="ja-JP" altLang="ja-JP" dirty="0"/>
          </a:p>
          <a:p>
            <a:pPr lvl="0"/>
            <a:r>
              <a:rPr lang="ja-JP" altLang="ja-JP" dirty="0"/>
              <a:t>文章の変更はしないでください。</a:t>
            </a:r>
          </a:p>
          <a:p>
            <a:r>
              <a:rPr lang="ja-JP" altLang="ja-JP" dirty="0"/>
              <a:t>使用にあたり、一部分を切り取り</a:t>
            </a:r>
            <a:r>
              <a:rPr lang="ja-JP" altLang="ja-JP" dirty="0" smtClean="0"/>
              <a:t>広報誌</a:t>
            </a:r>
            <a:r>
              <a:rPr lang="ja-JP" altLang="en-US" dirty="0" smtClean="0"/>
              <a:t>等</a:t>
            </a:r>
            <a:r>
              <a:rPr lang="ja-JP" altLang="ja-JP" dirty="0" smtClean="0"/>
              <a:t>に</a:t>
            </a:r>
            <a:endParaRPr lang="en-US" altLang="ja-JP" dirty="0" smtClean="0"/>
          </a:p>
          <a:p>
            <a:r>
              <a:rPr lang="ja-JP" altLang="ja-JP" dirty="0" smtClean="0"/>
              <a:t>掲載</a:t>
            </a:r>
            <a:r>
              <a:rPr lang="ja-JP" altLang="ja-JP" dirty="0"/>
              <a:t>することは可能です。</a:t>
            </a:r>
            <a:endParaRPr kumimoji="1" lang="ja-JP" altLang="en-US" dirty="0"/>
          </a:p>
        </p:txBody>
      </p:sp>
    </p:spTree>
    <p:extLst>
      <p:ext uri="{BB962C8B-B14F-4D97-AF65-F5344CB8AC3E}">
        <p14:creationId xmlns:p14="http://schemas.microsoft.com/office/powerpoint/2010/main" val="567141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40"/>
          <p:cNvSpPr/>
          <p:nvPr/>
        </p:nvSpPr>
        <p:spPr>
          <a:xfrm>
            <a:off x="26943" y="6173404"/>
            <a:ext cx="12130750" cy="650139"/>
          </a:xfrm>
          <a:prstGeom prst="roundRect">
            <a:avLst>
              <a:gd name="adj" fmla="val 0"/>
            </a:avLst>
          </a:prstGeom>
          <a:ln w="381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tLang="ja-JP" sz="2000" b="1" spc="-1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52" name="角丸四角形 51"/>
          <p:cNvSpPr/>
          <p:nvPr/>
        </p:nvSpPr>
        <p:spPr>
          <a:xfrm>
            <a:off x="26943" y="740112"/>
            <a:ext cx="7288258" cy="2934948"/>
          </a:xfrm>
          <a:prstGeom prst="roundRect">
            <a:avLst>
              <a:gd name="adj" fmla="val 2237"/>
            </a:avLst>
          </a:prstGeom>
          <a:solidFill>
            <a:srgbClr val="F8FEBE"/>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a:lnSpc>
                <a:spcPts val="3400"/>
              </a:lnSpc>
            </a:pPr>
            <a:endParaRPr kumimoji="1" lang="en-US" altLang="ja-JP" sz="2800" b="1" dirty="0">
              <a:solidFill>
                <a:schemeClr val="tx1"/>
              </a:solidFill>
              <a:latin typeface="メイリオ" panose="020B0604030504040204" pitchFamily="50" charset="-128"/>
              <a:ea typeface="メイリオ" panose="020B0604030504040204" pitchFamily="50" charset="-128"/>
            </a:endParaRPr>
          </a:p>
        </p:txBody>
      </p:sp>
      <p:sp>
        <p:nvSpPr>
          <p:cNvPr id="42" name="角丸四角形 41"/>
          <p:cNvSpPr/>
          <p:nvPr/>
        </p:nvSpPr>
        <p:spPr>
          <a:xfrm>
            <a:off x="7369304" y="740646"/>
            <a:ext cx="4783112" cy="2934413"/>
          </a:xfrm>
          <a:prstGeom prst="roundRect">
            <a:avLst>
              <a:gd name="adj" fmla="val 2237"/>
            </a:avLst>
          </a:prstGeom>
          <a:solidFill>
            <a:srgbClr val="F8FEBE"/>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36000" rtlCol="0" anchor="t"/>
          <a:lstStyle/>
          <a:p>
            <a:pPr>
              <a:lnSpc>
                <a:spcPts val="3400"/>
              </a:lnSpc>
            </a:pPr>
            <a:endParaRPr kumimoji="1" lang="en-US" altLang="ja-JP" sz="2800" b="1" dirty="0">
              <a:solidFill>
                <a:schemeClr val="tx1"/>
              </a:solidFill>
              <a:latin typeface="メイリオ" panose="020B0604030504040204" pitchFamily="50" charset="-128"/>
              <a:ea typeface="メイリオ" panose="020B0604030504040204" pitchFamily="50" charset="-128"/>
            </a:endParaRPr>
          </a:p>
        </p:txBody>
      </p:sp>
      <p:sp>
        <p:nvSpPr>
          <p:cNvPr id="15" name="角丸四角形 14"/>
          <p:cNvSpPr/>
          <p:nvPr/>
        </p:nvSpPr>
        <p:spPr>
          <a:xfrm>
            <a:off x="29155" y="3741910"/>
            <a:ext cx="12119302" cy="2365183"/>
          </a:xfrm>
          <a:prstGeom prst="roundRect">
            <a:avLst>
              <a:gd name="adj" fmla="val 2914"/>
            </a:avLst>
          </a:prstGeom>
          <a:solidFill>
            <a:srgbClr val="F8FEBE"/>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36000" rtlCol="0" anchor="t"/>
          <a:lstStyle/>
          <a:p>
            <a:pPr>
              <a:lnSpc>
                <a:spcPts val="3400"/>
              </a:lnSpc>
            </a:pPr>
            <a:r>
              <a:rPr lang="ja-JP" altLang="en-US" sz="2600" b="1" dirty="0">
                <a:solidFill>
                  <a:srgbClr val="FF0000"/>
                </a:solidFill>
                <a:latin typeface="メイリオ" panose="020B0604030504040204" pitchFamily="50" charset="-128"/>
                <a:ea typeface="メイリオ" panose="020B0604030504040204" pitchFamily="50" charset="-128"/>
              </a:rPr>
              <a:t>　　</a:t>
            </a:r>
            <a:endParaRPr lang="en-US" altLang="ja-JP" sz="2600" b="1" dirty="0">
              <a:solidFill>
                <a:srgbClr val="FF0000"/>
              </a:solidFill>
              <a:latin typeface="メイリオ" panose="020B0604030504040204" pitchFamily="50" charset="-128"/>
              <a:ea typeface="メイリオ" panose="020B0604030504040204" pitchFamily="50" charset="-128"/>
            </a:endParaRPr>
          </a:p>
          <a:p>
            <a:pPr>
              <a:lnSpc>
                <a:spcPts val="3400"/>
              </a:lnSpc>
            </a:pPr>
            <a:endParaRPr lang="en-US" altLang="ja-JP" sz="2000" b="1" dirty="0">
              <a:solidFill>
                <a:schemeClr val="tx1"/>
              </a:solidFill>
              <a:latin typeface="メイリオ" panose="020B0604030504040204" pitchFamily="50" charset="-128"/>
              <a:ea typeface="メイリオ" panose="020B0604030504040204" pitchFamily="50" charset="-128"/>
            </a:endParaRPr>
          </a:p>
          <a:p>
            <a:endParaRPr kumimoji="1" lang="en-US" altLang="ja-JP" sz="1600" b="1" u="sng" dirty="0">
              <a:solidFill>
                <a:srgbClr val="FF0000"/>
              </a:solidFill>
              <a:latin typeface="メイリオ" panose="020B0604030504040204" pitchFamily="50" charset="-128"/>
              <a:ea typeface="メイリオ" panose="020B0604030504040204" pitchFamily="50" charset="-128"/>
            </a:endParaRPr>
          </a:p>
          <a:p>
            <a:pPr algn="ctr">
              <a:lnSpc>
                <a:spcPts val="3400"/>
              </a:lnSpc>
            </a:pPr>
            <a:endParaRPr lang="en-US" altLang="ja-JP" sz="1600" b="1" u="sng" dirty="0">
              <a:solidFill>
                <a:srgbClr val="FF0000"/>
              </a:solidFill>
              <a:latin typeface="メイリオ" panose="020B0604030504040204" pitchFamily="50" charset="-128"/>
              <a:ea typeface="メイリオ" panose="020B0604030504040204" pitchFamily="50" charset="-128"/>
            </a:endParaRPr>
          </a:p>
          <a:p>
            <a:pPr algn="ctr">
              <a:lnSpc>
                <a:spcPts val="3400"/>
              </a:lnSpc>
            </a:pPr>
            <a:endParaRPr lang="en-US" altLang="ja-JP" sz="2000" b="1" dirty="0">
              <a:solidFill>
                <a:prstClr val="black"/>
              </a:solidFill>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0" y="-15367"/>
            <a:ext cx="12192000" cy="736296"/>
          </a:xfrm>
          <a:prstGeom prst="rect">
            <a:avLst/>
          </a:prstGeom>
          <a:solidFill>
            <a:srgbClr val="0070C0"/>
          </a:solidFill>
        </p:spPr>
        <p:txBody>
          <a:bodyPr wrap="square" lIns="0" tIns="108000" rIns="36000" bIns="36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endParaRPr kumimoji="1" lang="en-US" altLang="ja-JP" sz="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lvl="0" algn="ctr" defTabSz="457200">
              <a:defRPr/>
            </a:pPr>
            <a:r>
              <a:rPr lang="ja-JP" altLang="en-US" sz="44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4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県民の皆様へ　</a:t>
            </a:r>
            <a:r>
              <a:rPr lang="en-US" altLang="ja-JP" sz="4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5</a:t>
            </a:r>
            <a:r>
              <a:rPr lang="ja-JP" altLang="en-US" sz="4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月</a:t>
            </a:r>
            <a:r>
              <a:rPr lang="en-US" altLang="ja-JP" sz="4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8</a:t>
            </a:r>
            <a:r>
              <a:rPr lang="ja-JP" altLang="en-US" sz="4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日から変わること</a:t>
            </a:r>
          </a:p>
        </p:txBody>
      </p:sp>
      <p:sp>
        <p:nvSpPr>
          <p:cNvPr id="37" name="角丸四角形 36"/>
          <p:cNvSpPr/>
          <p:nvPr/>
        </p:nvSpPr>
        <p:spPr>
          <a:xfrm>
            <a:off x="145576" y="915792"/>
            <a:ext cx="548512" cy="520440"/>
          </a:xfrm>
          <a:prstGeom prst="roundRect">
            <a:avLst>
              <a:gd name="adj" fmla="val 864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１</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810509" y="3832970"/>
            <a:ext cx="8309312" cy="523220"/>
          </a:xfrm>
          <a:prstGeom prst="rect">
            <a:avLst/>
          </a:prstGeom>
          <a:noFill/>
        </p:spPr>
        <p:txBody>
          <a:bodyPr wrap="square" rtlCol="0">
            <a:spAutoFit/>
          </a:bodyPr>
          <a:lstStyle/>
          <a:p>
            <a:r>
              <a:rPr kumimoji="1" lang="ja-JP" altLang="en-US" sz="2800" b="1" dirty="0">
                <a:solidFill>
                  <a:srgbClr val="FF0000"/>
                </a:solidFill>
                <a:latin typeface="メイリオ" panose="020B0604030504040204" pitchFamily="50" charset="-128"/>
                <a:ea typeface="メイリオ" panose="020B0604030504040204" pitchFamily="50" charset="-128"/>
              </a:rPr>
              <a:t>一律の外出自粛の要請はなくなります</a:t>
            </a:r>
          </a:p>
        </p:txBody>
      </p:sp>
      <p:sp>
        <p:nvSpPr>
          <p:cNvPr id="44" name="テキスト ボックス 43"/>
          <p:cNvSpPr txBox="1"/>
          <p:nvPr/>
        </p:nvSpPr>
        <p:spPr>
          <a:xfrm>
            <a:off x="7946264" y="900885"/>
            <a:ext cx="4473787" cy="954107"/>
          </a:xfrm>
          <a:prstGeom prst="rect">
            <a:avLst/>
          </a:prstGeom>
          <a:noFill/>
        </p:spPr>
        <p:txBody>
          <a:bodyPr wrap="square" rtlCol="0">
            <a:spAutoFit/>
          </a:bodyPr>
          <a:lstStyle/>
          <a:p>
            <a:r>
              <a:rPr kumimoji="1" lang="ja-JP" altLang="en-US" sz="2800" b="1" dirty="0">
                <a:solidFill>
                  <a:srgbClr val="FF0000"/>
                </a:solidFill>
                <a:latin typeface="メイリオ" panose="020B0604030504040204" pitchFamily="50" charset="-128"/>
                <a:ea typeface="メイリオ" panose="020B0604030504040204" pitchFamily="50" charset="-128"/>
              </a:rPr>
              <a:t>検査費・治療費の</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kumimoji="1" lang="ja-JP" altLang="en-US" sz="2800" b="1" dirty="0">
                <a:solidFill>
                  <a:srgbClr val="FF0000"/>
                </a:solidFill>
                <a:latin typeface="メイリオ" panose="020B0604030504040204" pitchFamily="50" charset="-128"/>
                <a:ea typeface="メイリオ" panose="020B0604030504040204" pitchFamily="50" charset="-128"/>
              </a:rPr>
              <a:t>自己負担が生じます</a:t>
            </a:r>
          </a:p>
        </p:txBody>
      </p:sp>
      <p:sp>
        <p:nvSpPr>
          <p:cNvPr id="46" name="角丸四角形 45"/>
          <p:cNvSpPr/>
          <p:nvPr/>
        </p:nvSpPr>
        <p:spPr>
          <a:xfrm>
            <a:off x="7433834" y="889201"/>
            <a:ext cx="548512" cy="520440"/>
          </a:xfrm>
          <a:prstGeom prst="roundRect">
            <a:avLst>
              <a:gd name="adj" fmla="val 864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２</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7" name="角丸四角形 46"/>
          <p:cNvSpPr/>
          <p:nvPr/>
        </p:nvSpPr>
        <p:spPr>
          <a:xfrm>
            <a:off x="145576" y="3824451"/>
            <a:ext cx="548512" cy="520440"/>
          </a:xfrm>
          <a:prstGeom prst="roundRect">
            <a:avLst>
              <a:gd name="adj" fmla="val 864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３</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49" name="角丸四角形 48"/>
          <p:cNvSpPr/>
          <p:nvPr/>
        </p:nvSpPr>
        <p:spPr>
          <a:xfrm>
            <a:off x="3509571" y="1849577"/>
            <a:ext cx="3598257" cy="647944"/>
          </a:xfrm>
          <a:prstGeom prst="roundRect">
            <a:avLst>
              <a:gd name="adj" fmla="val 2041"/>
            </a:avLst>
          </a:prstGeom>
          <a:solidFill>
            <a:srgbClr val="00B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p:nvSpPr>
        <p:spPr>
          <a:xfrm>
            <a:off x="7405899" y="2186404"/>
            <a:ext cx="4630614" cy="553998"/>
          </a:xfrm>
          <a:prstGeom prst="rect">
            <a:avLst/>
          </a:prstGeom>
          <a:noFill/>
        </p:spPr>
        <p:txBody>
          <a:bodyPr wrap="square" rIns="36000" rtlCol="0">
            <a:spAutoFit/>
          </a:bodyPr>
          <a:lstStyle/>
          <a:p>
            <a:r>
              <a:rPr lang="ja-JP" altLang="en-US" b="1" dirty="0">
                <a:latin typeface="メイリオ" panose="020B0604030504040204" pitchFamily="50" charset="-128"/>
                <a:ea typeface="メイリオ" panose="020B0604030504040204" pitchFamily="50" charset="-128"/>
              </a:rPr>
              <a:t>■ 新型コロナウイルス感染症治療薬の費用</a:t>
            </a:r>
            <a:endParaRPr lang="en-US" altLang="ja-JP"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ラゲブリオ、パキロビッド、ゾコーバ等、国指定のものに限る</a:t>
            </a:r>
            <a:r>
              <a:rPr lang="en-US" altLang="ja-JP" sz="1200"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sp>
        <p:nvSpPr>
          <p:cNvPr id="59" name="テキスト ボックス 58"/>
          <p:cNvSpPr txBox="1"/>
          <p:nvPr/>
        </p:nvSpPr>
        <p:spPr>
          <a:xfrm>
            <a:off x="7405899" y="2770877"/>
            <a:ext cx="4596533" cy="923330"/>
          </a:xfrm>
          <a:prstGeom prst="rect">
            <a:avLst/>
          </a:prstGeom>
          <a:noFill/>
        </p:spPr>
        <p:txBody>
          <a:bodyPr wrap="square" rIns="36000" rtlCol="0">
            <a:spAutoFit/>
          </a:bodyPr>
          <a:lstStyle/>
          <a:p>
            <a:r>
              <a:rPr lang="ja-JP" altLang="en-US" b="1" dirty="0">
                <a:latin typeface="メイリオ" panose="020B0604030504040204" pitchFamily="50" charset="-128"/>
                <a:ea typeface="メイリオ" panose="020B0604030504040204" pitchFamily="50" charset="-128"/>
              </a:rPr>
              <a:t>■ 入院医療費について、</a:t>
            </a:r>
            <a:r>
              <a:rPr lang="en-US" altLang="ja-JP" b="1" dirty="0">
                <a:latin typeface="メイリオ" panose="020B0604030504040204" pitchFamily="50" charset="-128"/>
                <a:ea typeface="メイリオ" panose="020B0604030504040204" pitchFamily="50" charset="-128"/>
              </a:rPr>
              <a:t>2</a:t>
            </a:r>
            <a:r>
              <a:rPr lang="ja-JP" altLang="en-US" b="1" dirty="0">
                <a:latin typeface="メイリオ" panose="020B0604030504040204" pitchFamily="50" charset="-128"/>
                <a:ea typeface="メイリオ" panose="020B0604030504040204" pitchFamily="50" charset="-128"/>
              </a:rPr>
              <a:t>万円を</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上限に高額療養費制度の</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自己負担限度額を減額</a:t>
            </a:r>
            <a:endParaRPr lang="en-US" altLang="ja-JP" b="1" dirty="0">
              <a:latin typeface="メイリオ" panose="020B0604030504040204" pitchFamily="50" charset="-128"/>
              <a:ea typeface="メイリオ" panose="020B0604030504040204" pitchFamily="50" charset="-128"/>
            </a:endParaRPr>
          </a:p>
        </p:txBody>
      </p:sp>
      <p:sp>
        <p:nvSpPr>
          <p:cNvPr id="60" name="テキスト ボックス 59"/>
          <p:cNvSpPr txBox="1"/>
          <p:nvPr/>
        </p:nvSpPr>
        <p:spPr>
          <a:xfrm>
            <a:off x="262138" y="1865861"/>
            <a:ext cx="3649806" cy="1785104"/>
          </a:xfrm>
          <a:prstGeom prst="rect">
            <a:avLst/>
          </a:prstGeom>
          <a:noFill/>
        </p:spPr>
        <p:txBody>
          <a:bodyPr wrap="square" rIns="36000" rtlCol="0">
            <a:spAutoFit/>
          </a:bodyPr>
          <a:lstStyle/>
          <a:p>
            <a:r>
              <a:rPr lang="ja-JP" altLang="en-US" b="1" dirty="0">
                <a:latin typeface="メイリオ" panose="020B0604030504040204" pitchFamily="50" charset="-128"/>
                <a:ea typeface="メイリオ" panose="020B0604030504040204" pitchFamily="50" charset="-128"/>
              </a:rPr>
              <a:t>　・保健所等による健康観察</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・宿泊療養施設</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・食料配送</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sz="1600" b="1" spc="-100" dirty="0">
                <a:latin typeface="メイリオ" panose="020B0604030504040204" pitchFamily="50" charset="-128"/>
                <a:ea typeface="メイリオ" panose="020B0604030504040204" pitchFamily="50" charset="-128"/>
              </a:rPr>
              <a:t>パルスオキシメーターの配布</a:t>
            </a:r>
            <a:endParaRPr lang="en-US" altLang="ja-JP" sz="1600" b="1" spc="-100"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・検査キットの配布</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・陽性者登録センター</a:t>
            </a:r>
            <a:endParaRPr lang="en-US" altLang="ja-JP" b="1" dirty="0">
              <a:latin typeface="メイリオ" panose="020B0604030504040204" pitchFamily="50" charset="-128"/>
              <a:ea typeface="メイリオ" panose="020B0604030504040204" pitchFamily="50" charset="-128"/>
            </a:endParaRPr>
          </a:p>
        </p:txBody>
      </p:sp>
      <p:sp>
        <p:nvSpPr>
          <p:cNvPr id="64" name="テキスト ボックス 63"/>
          <p:cNvSpPr txBox="1"/>
          <p:nvPr/>
        </p:nvSpPr>
        <p:spPr>
          <a:xfrm>
            <a:off x="3487216" y="1904553"/>
            <a:ext cx="3620612" cy="584775"/>
          </a:xfrm>
          <a:prstGeom prst="rect">
            <a:avLst/>
          </a:prstGeom>
          <a:noFill/>
          <a:ln>
            <a:noFill/>
          </a:ln>
        </p:spPr>
        <p:txBody>
          <a:bodyPr wrap="square" rIns="36000" rtlCol="0">
            <a:spAutoFit/>
          </a:bodyPr>
          <a:lstStyle/>
          <a:p>
            <a:r>
              <a:rPr lang="ja-JP" altLang="en-US" sz="1600" b="1" dirty="0">
                <a:solidFill>
                  <a:schemeClr val="bg1"/>
                </a:solidFill>
                <a:latin typeface="メイリオ" panose="020B0604030504040204" pitchFamily="50" charset="-128"/>
                <a:ea typeface="メイリオ" panose="020B0604030504040204" pitchFamily="50" charset="-128"/>
              </a:rPr>
              <a:t>今後は、ご自身で療養に備えた準備や体調の管理を行ってください</a:t>
            </a:r>
            <a:endParaRPr lang="en-US" altLang="ja-JP" sz="1600" b="1" dirty="0">
              <a:solidFill>
                <a:schemeClr val="bg1"/>
              </a:solidFill>
              <a:latin typeface="メイリオ" panose="020B0604030504040204" pitchFamily="50" charset="-128"/>
              <a:ea typeface="メイリオ" panose="020B0604030504040204" pitchFamily="50" charset="-128"/>
            </a:endParaRPr>
          </a:p>
        </p:txBody>
      </p:sp>
      <p:sp>
        <p:nvSpPr>
          <p:cNvPr id="68" name="テキスト ボックス 67"/>
          <p:cNvSpPr txBox="1"/>
          <p:nvPr/>
        </p:nvSpPr>
        <p:spPr>
          <a:xfrm>
            <a:off x="7571273" y="1828590"/>
            <a:ext cx="4646809" cy="369332"/>
          </a:xfrm>
          <a:prstGeom prst="rect">
            <a:avLst/>
          </a:prstGeom>
          <a:noFill/>
        </p:spPr>
        <p:txBody>
          <a:bodyPr wrap="square" rIns="36000" rtlCol="0">
            <a:spAutoFit/>
          </a:bodyPr>
          <a:lstStyle/>
          <a:p>
            <a:r>
              <a:rPr lang="ja-JP" altLang="en-US" b="1" dirty="0">
                <a:latin typeface="メイリオ" panose="020B0604030504040204" pitchFamily="50" charset="-128"/>
                <a:ea typeface="メイリオ" panose="020B0604030504040204" pitchFamily="50" charset="-128"/>
              </a:rPr>
              <a:t>以下の公費支援は当面の間継続</a:t>
            </a:r>
            <a:endParaRPr lang="en-US" altLang="ja-JP" b="1" dirty="0">
              <a:latin typeface="メイリオ" panose="020B0604030504040204" pitchFamily="50" charset="-128"/>
              <a:ea typeface="メイリオ" panose="020B0604030504040204" pitchFamily="50" charset="-128"/>
            </a:endParaRPr>
          </a:p>
        </p:txBody>
      </p:sp>
      <p:sp>
        <p:nvSpPr>
          <p:cNvPr id="73" name="テキスト ボックス 72"/>
          <p:cNvSpPr txBox="1"/>
          <p:nvPr/>
        </p:nvSpPr>
        <p:spPr>
          <a:xfrm>
            <a:off x="-26325" y="4626679"/>
            <a:ext cx="2865112" cy="369332"/>
          </a:xfrm>
          <a:prstGeom prst="rect">
            <a:avLst/>
          </a:prstGeom>
          <a:noFill/>
        </p:spPr>
        <p:txBody>
          <a:bodyPr wrap="square" rIns="36000" rtlCol="0">
            <a:spAutoFit/>
          </a:bodyPr>
          <a:lstStyle/>
          <a:p>
            <a:r>
              <a:rPr lang="ja-JP" altLang="en-US" b="1" dirty="0">
                <a:latin typeface="メイリオ" panose="020B0604030504040204" pitchFamily="50" charset="-128"/>
                <a:ea typeface="メイリオ" panose="020B0604030504040204" pitchFamily="50" charset="-128"/>
              </a:rPr>
              <a:t>　■陽性になった場合</a:t>
            </a:r>
          </a:p>
        </p:txBody>
      </p:sp>
      <p:sp>
        <p:nvSpPr>
          <p:cNvPr id="75" name="テキスト ボックス 74"/>
          <p:cNvSpPr txBox="1"/>
          <p:nvPr/>
        </p:nvSpPr>
        <p:spPr>
          <a:xfrm>
            <a:off x="479421" y="4888225"/>
            <a:ext cx="11669036" cy="646331"/>
          </a:xfrm>
          <a:prstGeom prst="rect">
            <a:avLst/>
          </a:prstGeom>
          <a:noFill/>
        </p:spPr>
        <p:txBody>
          <a:bodyPr wrap="square" rIns="36000" rtlCol="0">
            <a:spAutoFit/>
          </a:bodyPr>
          <a:lstStyle/>
          <a:p>
            <a:r>
              <a:rPr lang="ja-JP" altLang="en-US" b="1" dirty="0">
                <a:solidFill>
                  <a:schemeClr val="accent5">
                    <a:lumMod val="75000"/>
                  </a:schemeClr>
                </a:solidFill>
                <a:latin typeface="メイリオ" panose="020B0604030504040204" pitchFamily="50" charset="-128"/>
                <a:ea typeface="メイリオ" panose="020B0604030504040204" pitchFamily="50" charset="-128"/>
              </a:rPr>
              <a:t>・発症後</a:t>
            </a:r>
            <a:r>
              <a:rPr lang="en-US" altLang="ja-JP" b="1" dirty="0">
                <a:solidFill>
                  <a:schemeClr val="accent5">
                    <a:lumMod val="75000"/>
                  </a:schemeClr>
                </a:solidFill>
                <a:latin typeface="メイリオ" panose="020B0604030504040204" pitchFamily="50" charset="-128"/>
                <a:ea typeface="メイリオ" panose="020B0604030504040204" pitchFamily="50" charset="-128"/>
              </a:rPr>
              <a:t>5</a:t>
            </a:r>
            <a:r>
              <a:rPr lang="ja-JP" altLang="en-US" b="1" dirty="0">
                <a:solidFill>
                  <a:schemeClr val="accent5">
                    <a:lumMod val="75000"/>
                  </a:schemeClr>
                </a:solidFill>
                <a:latin typeface="メイリオ" panose="020B0604030504040204" pitchFamily="50" charset="-128"/>
                <a:ea typeface="メイリオ" panose="020B0604030504040204" pitchFamily="50" charset="-128"/>
              </a:rPr>
              <a:t>日を経過し、かつ症状軽快から</a:t>
            </a:r>
            <a:r>
              <a:rPr lang="en-US" altLang="ja-JP" b="1" dirty="0">
                <a:solidFill>
                  <a:schemeClr val="accent5">
                    <a:lumMod val="75000"/>
                  </a:schemeClr>
                </a:solidFill>
                <a:latin typeface="メイリオ" panose="020B0604030504040204" pitchFamily="50" charset="-128"/>
                <a:ea typeface="メイリオ" panose="020B0604030504040204" pitchFamily="50" charset="-128"/>
              </a:rPr>
              <a:t>24</a:t>
            </a:r>
            <a:r>
              <a:rPr lang="ja-JP" altLang="en-US" b="1" dirty="0">
                <a:solidFill>
                  <a:schemeClr val="accent5">
                    <a:lumMod val="75000"/>
                  </a:schemeClr>
                </a:solidFill>
                <a:latin typeface="メイリオ" panose="020B0604030504040204" pitchFamily="50" charset="-128"/>
                <a:ea typeface="メイリオ" panose="020B0604030504040204" pitchFamily="50" charset="-128"/>
              </a:rPr>
              <a:t>時間経過するまでの間は外出を控えること</a:t>
            </a:r>
          </a:p>
          <a:p>
            <a:r>
              <a:rPr lang="ja-JP" altLang="en-US" b="1" dirty="0">
                <a:solidFill>
                  <a:schemeClr val="accent5">
                    <a:lumMod val="75000"/>
                  </a:schemeClr>
                </a:solidFill>
                <a:latin typeface="メイリオ" panose="020B0604030504040204" pitchFamily="50" charset="-128"/>
                <a:ea typeface="メイリオ" panose="020B0604030504040204" pitchFamily="50" charset="-128"/>
              </a:rPr>
              <a:t>・その後も</a:t>
            </a:r>
            <a:r>
              <a:rPr lang="en-US" altLang="ja-JP" b="1" dirty="0">
                <a:solidFill>
                  <a:schemeClr val="accent5">
                    <a:lumMod val="75000"/>
                  </a:schemeClr>
                </a:solidFill>
                <a:latin typeface="メイリオ" panose="020B0604030504040204" pitchFamily="50" charset="-128"/>
                <a:ea typeface="メイリオ" panose="020B0604030504040204" pitchFamily="50" charset="-128"/>
              </a:rPr>
              <a:t>10</a:t>
            </a:r>
            <a:r>
              <a:rPr lang="ja-JP" altLang="en-US" b="1" dirty="0">
                <a:solidFill>
                  <a:schemeClr val="accent5">
                    <a:lumMod val="75000"/>
                  </a:schemeClr>
                </a:solidFill>
                <a:latin typeface="メイリオ" panose="020B0604030504040204" pitchFamily="50" charset="-128"/>
                <a:ea typeface="メイリオ" panose="020B0604030504040204" pitchFamily="50" charset="-128"/>
              </a:rPr>
              <a:t>日が経過するまではマスクを着用するなど、周りにうつさないよう配慮すること</a:t>
            </a:r>
          </a:p>
        </p:txBody>
      </p:sp>
      <p:sp>
        <p:nvSpPr>
          <p:cNvPr id="3" name="横巻き 2"/>
          <p:cNvSpPr/>
          <p:nvPr/>
        </p:nvSpPr>
        <p:spPr>
          <a:xfrm>
            <a:off x="3364435" y="2591359"/>
            <a:ext cx="2153977" cy="512543"/>
          </a:xfrm>
          <a:prstGeom prst="horizontalScroll">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2" name="テキスト ボックス 81"/>
          <p:cNvSpPr txBox="1"/>
          <p:nvPr/>
        </p:nvSpPr>
        <p:spPr>
          <a:xfrm>
            <a:off x="3413325" y="2720082"/>
            <a:ext cx="2260068" cy="338554"/>
          </a:xfrm>
          <a:prstGeom prst="rect">
            <a:avLst/>
          </a:prstGeom>
          <a:noFill/>
        </p:spPr>
        <p:txBody>
          <a:bodyPr wrap="square" rIns="36000" rtlCol="0">
            <a:spAutoFit/>
          </a:bodyPr>
          <a:lstStyle/>
          <a:p>
            <a:r>
              <a:rPr lang="ja-JP" altLang="en-US" sz="1600" b="1" spc="-100" dirty="0">
                <a:solidFill>
                  <a:srgbClr val="002060"/>
                </a:solidFill>
                <a:latin typeface="メイリオ" panose="020B0604030504040204" pitchFamily="50" charset="-128"/>
                <a:ea typeface="メイリオ" panose="020B0604030504040204" pitchFamily="50" charset="-128"/>
              </a:rPr>
              <a:t>備えておくとよいもの</a:t>
            </a:r>
            <a:endParaRPr lang="en-US" altLang="ja-JP" sz="1600" b="1" spc="-100" dirty="0">
              <a:solidFill>
                <a:srgbClr val="002060"/>
              </a:solidFill>
              <a:latin typeface="メイリオ" panose="020B0604030504040204" pitchFamily="50" charset="-128"/>
              <a:ea typeface="メイリオ" panose="020B0604030504040204" pitchFamily="50" charset="-128"/>
            </a:endParaRPr>
          </a:p>
        </p:txBody>
      </p:sp>
      <p:sp>
        <p:nvSpPr>
          <p:cNvPr id="83" name="テキスト ボックス 82"/>
          <p:cNvSpPr txBox="1"/>
          <p:nvPr/>
        </p:nvSpPr>
        <p:spPr>
          <a:xfrm>
            <a:off x="5493194" y="2841502"/>
            <a:ext cx="2260068" cy="830997"/>
          </a:xfrm>
          <a:prstGeom prst="rect">
            <a:avLst/>
          </a:prstGeom>
          <a:noFill/>
        </p:spPr>
        <p:txBody>
          <a:bodyPr wrap="square" rIns="36000" rtlCol="0">
            <a:spAutoFit/>
          </a:bodyPr>
          <a:lstStyle/>
          <a:p>
            <a:r>
              <a:rPr lang="en-US" altLang="ja-JP" sz="1600" b="1" dirty="0">
                <a:latin typeface="メイリオ" panose="020B0604030504040204" pitchFamily="50" charset="-128"/>
                <a:ea typeface="メイリオ" panose="020B0604030504040204" pitchFamily="50" charset="-128"/>
              </a:rPr>
              <a:t>1 </a:t>
            </a:r>
            <a:r>
              <a:rPr lang="ja-JP" altLang="en-US" sz="1600" b="1" dirty="0">
                <a:latin typeface="メイリオ" panose="020B0604030504040204" pitchFamily="50" charset="-128"/>
                <a:ea typeface="メイリオ" panose="020B0604030504040204" pitchFamily="50" charset="-128"/>
              </a:rPr>
              <a:t>検査キット</a:t>
            </a:r>
            <a:endParaRPr lang="en-US" altLang="ja-JP" sz="1600" b="1" dirty="0">
              <a:latin typeface="メイリオ" panose="020B0604030504040204" pitchFamily="50" charset="-128"/>
              <a:ea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rPr>
              <a:t>2 </a:t>
            </a:r>
            <a:r>
              <a:rPr lang="ja-JP" altLang="en-US" sz="1600" b="1" dirty="0">
                <a:latin typeface="メイリオ" panose="020B0604030504040204" pitchFamily="50" charset="-128"/>
                <a:ea typeface="メイリオ" panose="020B0604030504040204" pitchFamily="50" charset="-128"/>
              </a:rPr>
              <a:t>お薬</a:t>
            </a:r>
            <a:endParaRPr lang="en-US" altLang="ja-JP" sz="1600" b="1" dirty="0">
              <a:latin typeface="メイリオ" panose="020B0604030504040204" pitchFamily="50" charset="-128"/>
              <a:ea typeface="メイリオ" panose="020B0604030504040204" pitchFamily="50" charset="-128"/>
            </a:endParaRPr>
          </a:p>
          <a:p>
            <a:r>
              <a:rPr lang="en-US" altLang="ja-JP" sz="1600" b="1" dirty="0">
                <a:latin typeface="メイリオ" panose="020B0604030504040204" pitchFamily="50" charset="-128"/>
                <a:ea typeface="メイリオ" panose="020B0604030504040204" pitchFamily="50" charset="-128"/>
              </a:rPr>
              <a:t>3 </a:t>
            </a:r>
            <a:r>
              <a:rPr lang="ja-JP" altLang="en-US" sz="1600" b="1" dirty="0">
                <a:latin typeface="メイリオ" panose="020B0604030504040204" pitchFamily="50" charset="-128"/>
                <a:ea typeface="メイリオ" panose="020B0604030504040204" pitchFamily="50" charset="-128"/>
              </a:rPr>
              <a:t>食べ物、飲み物</a:t>
            </a:r>
            <a:endParaRPr lang="en-US" altLang="ja-JP" sz="1600" b="1"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49854"/>
          <a:stretch/>
        </p:blipFill>
        <p:spPr>
          <a:xfrm rot="-900000">
            <a:off x="3686125" y="3138491"/>
            <a:ext cx="223976" cy="483425"/>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9576" y="3115247"/>
            <a:ext cx="343930" cy="519405"/>
          </a:xfrm>
          <a:prstGeom prst="rect">
            <a:avLst/>
          </a:prstGeom>
        </p:spPr>
      </p:pic>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47999" y="3112666"/>
            <a:ext cx="460869" cy="524460"/>
          </a:xfrm>
          <a:prstGeom prst="rect">
            <a:avLst/>
          </a:prstGeom>
        </p:spPr>
      </p:pic>
      <p:pic>
        <p:nvPicPr>
          <p:cNvPr id="14" name="図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1536" y="2755061"/>
            <a:ext cx="1052043" cy="920538"/>
          </a:xfrm>
          <a:prstGeom prst="rect">
            <a:avLst/>
          </a:prstGeom>
        </p:spPr>
      </p:pic>
      <p:pic>
        <p:nvPicPr>
          <p:cNvPr id="16" name="図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27154" y="1777266"/>
            <a:ext cx="380805" cy="412888"/>
          </a:xfrm>
          <a:prstGeom prst="rect">
            <a:avLst/>
          </a:prstGeom>
        </p:spPr>
      </p:pic>
      <p:sp>
        <p:nvSpPr>
          <p:cNvPr id="85" name="角丸四角形 84"/>
          <p:cNvSpPr/>
          <p:nvPr/>
        </p:nvSpPr>
        <p:spPr>
          <a:xfrm>
            <a:off x="130845" y="1912322"/>
            <a:ext cx="455471" cy="1521311"/>
          </a:xfrm>
          <a:prstGeom prst="roundRect">
            <a:avLst>
              <a:gd name="adj" fmla="val 8642"/>
            </a:avLst>
          </a:prstGeom>
          <a:solidFill>
            <a:schemeClr val="bg2">
              <a:lumMod val="75000"/>
            </a:schemeClr>
          </a:solidFill>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000" b="1" dirty="0">
                <a:solidFill>
                  <a:schemeClr val="bg1"/>
                </a:solidFill>
                <a:latin typeface="メイリオ" panose="020B0604030504040204" pitchFamily="50" charset="-128"/>
                <a:ea typeface="メイリオ" panose="020B0604030504040204" pitchFamily="50" charset="-128"/>
              </a:rPr>
              <a:t>終了</a:t>
            </a:r>
          </a:p>
        </p:txBody>
      </p:sp>
      <p:sp>
        <p:nvSpPr>
          <p:cNvPr id="86" name="テキスト ボックス 85"/>
          <p:cNvSpPr txBox="1"/>
          <p:nvPr/>
        </p:nvSpPr>
        <p:spPr>
          <a:xfrm>
            <a:off x="-26325" y="5491206"/>
            <a:ext cx="4281462" cy="369332"/>
          </a:xfrm>
          <a:prstGeom prst="rect">
            <a:avLst/>
          </a:prstGeom>
          <a:noFill/>
        </p:spPr>
        <p:txBody>
          <a:bodyPr wrap="square" rIns="36000" rtlCol="0">
            <a:spAutoFit/>
          </a:bodyPr>
          <a:lstStyle/>
          <a:p>
            <a:r>
              <a:rPr lang="ja-JP" altLang="en-US" b="1" dirty="0">
                <a:latin typeface="メイリオ" panose="020B0604030504040204" pitchFamily="50" charset="-128"/>
                <a:ea typeface="メイリオ" panose="020B0604030504040204" pitchFamily="50" charset="-128"/>
              </a:rPr>
              <a:t>　■家族が陽性になった場合</a:t>
            </a:r>
          </a:p>
        </p:txBody>
      </p:sp>
      <p:pic>
        <p:nvPicPr>
          <p:cNvPr id="17" name="図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236318" y="4587548"/>
            <a:ext cx="854523" cy="717593"/>
          </a:xfrm>
          <a:prstGeom prst="rect">
            <a:avLst/>
          </a:prstGeom>
        </p:spPr>
      </p:pic>
      <p:pic>
        <p:nvPicPr>
          <p:cNvPr id="18" name="図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090841" y="5094619"/>
            <a:ext cx="853430" cy="1010292"/>
          </a:xfrm>
          <a:prstGeom prst="rect">
            <a:avLst/>
          </a:prstGeom>
        </p:spPr>
      </p:pic>
      <p:sp>
        <p:nvSpPr>
          <p:cNvPr id="45" name="テキスト ボックス 44"/>
          <p:cNvSpPr txBox="1"/>
          <p:nvPr/>
        </p:nvSpPr>
        <p:spPr>
          <a:xfrm>
            <a:off x="743312" y="890520"/>
            <a:ext cx="6567678" cy="954107"/>
          </a:xfrm>
          <a:prstGeom prst="rect">
            <a:avLst/>
          </a:prstGeom>
          <a:noFill/>
        </p:spPr>
        <p:txBody>
          <a:bodyPr wrap="square" rtlCol="0">
            <a:spAutoFit/>
          </a:bodyPr>
          <a:lstStyle/>
          <a:p>
            <a:r>
              <a:rPr kumimoji="1" lang="ja-JP" altLang="en-US" sz="2800" b="1" dirty="0">
                <a:solidFill>
                  <a:srgbClr val="FF0000"/>
                </a:solidFill>
                <a:latin typeface="メイリオ" panose="020B0604030504040204" pitchFamily="50" charset="-128"/>
                <a:ea typeface="メイリオ" panose="020B0604030504040204" pitchFamily="50" charset="-128"/>
              </a:rPr>
              <a:t>保健所等による療養期間中の</a:t>
            </a:r>
            <a:endParaRPr kumimoji="1" lang="en-US" altLang="ja-JP" sz="2800" b="1" dirty="0">
              <a:solidFill>
                <a:srgbClr val="FF0000"/>
              </a:solidFill>
              <a:latin typeface="メイリオ" panose="020B0604030504040204" pitchFamily="50" charset="-128"/>
              <a:ea typeface="メイリオ" panose="020B0604030504040204" pitchFamily="50" charset="-128"/>
            </a:endParaRPr>
          </a:p>
          <a:p>
            <a:r>
              <a:rPr kumimoji="1" lang="ja-JP" altLang="en-US" sz="2800" b="1" dirty="0">
                <a:solidFill>
                  <a:srgbClr val="FF0000"/>
                </a:solidFill>
                <a:latin typeface="メイリオ" panose="020B0604030504040204" pitchFamily="50" charset="-128"/>
                <a:ea typeface="メイリオ" panose="020B0604030504040204" pitchFamily="50" charset="-128"/>
              </a:rPr>
              <a:t>健康観察や生活支援が終了します</a:t>
            </a:r>
          </a:p>
        </p:txBody>
      </p:sp>
      <p:pic>
        <p:nvPicPr>
          <p:cNvPr id="19" name="図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44161" y="2173549"/>
            <a:ext cx="565293" cy="565293"/>
          </a:xfrm>
          <a:prstGeom prst="rect">
            <a:avLst/>
          </a:prstGeom>
        </p:spPr>
      </p:pic>
      <p:sp>
        <p:nvSpPr>
          <p:cNvPr id="39" name="テキスト ボックス 38"/>
          <p:cNvSpPr txBox="1"/>
          <p:nvPr/>
        </p:nvSpPr>
        <p:spPr>
          <a:xfrm>
            <a:off x="479421" y="5761559"/>
            <a:ext cx="8016668" cy="369332"/>
          </a:xfrm>
          <a:prstGeom prst="rect">
            <a:avLst/>
          </a:prstGeom>
          <a:noFill/>
        </p:spPr>
        <p:txBody>
          <a:bodyPr wrap="square" rIns="36000" rtlCol="0">
            <a:spAutoFit/>
          </a:bodyPr>
          <a:lstStyle/>
          <a:p>
            <a:r>
              <a:rPr lang="ja-JP" altLang="en-US" b="1" dirty="0">
                <a:solidFill>
                  <a:schemeClr val="accent5">
                    <a:lumMod val="75000"/>
                  </a:schemeClr>
                </a:solidFill>
                <a:latin typeface="メイリオ" panose="020B0604030504040204" pitchFamily="50" charset="-128"/>
                <a:ea typeface="メイリオ" panose="020B0604030504040204" pitchFamily="50" charset="-128"/>
              </a:rPr>
              <a:t>・</a:t>
            </a:r>
            <a:r>
              <a:rPr lang="en-US" altLang="ja-JP" b="1" dirty="0">
                <a:solidFill>
                  <a:schemeClr val="accent5">
                    <a:lumMod val="75000"/>
                  </a:schemeClr>
                </a:solidFill>
                <a:latin typeface="メイリオ" panose="020B0604030504040204" pitchFamily="50" charset="-128"/>
                <a:ea typeface="メイリオ" panose="020B0604030504040204" pitchFamily="50" charset="-128"/>
              </a:rPr>
              <a:t>5</a:t>
            </a:r>
            <a:r>
              <a:rPr lang="ja-JP" altLang="en-US" b="1" dirty="0">
                <a:solidFill>
                  <a:schemeClr val="accent5">
                    <a:lumMod val="75000"/>
                  </a:schemeClr>
                </a:solidFill>
                <a:latin typeface="メイリオ" panose="020B0604030504040204" pitchFamily="50" charset="-128"/>
                <a:ea typeface="メイリオ" panose="020B0604030504040204" pitchFamily="50" charset="-128"/>
              </a:rPr>
              <a:t>日間は体調に注意し、重症化リスクの高い方との接触を控えること</a:t>
            </a:r>
          </a:p>
        </p:txBody>
      </p:sp>
      <p:sp>
        <p:nvSpPr>
          <p:cNvPr id="50" name="テキスト ボックス 49"/>
          <p:cNvSpPr txBox="1"/>
          <p:nvPr/>
        </p:nvSpPr>
        <p:spPr>
          <a:xfrm>
            <a:off x="1036868" y="4276658"/>
            <a:ext cx="9909379" cy="369332"/>
          </a:xfrm>
          <a:prstGeom prst="rect">
            <a:avLst/>
          </a:prstGeom>
          <a:noFill/>
        </p:spPr>
        <p:txBody>
          <a:bodyPr wrap="square" rIns="36000" rtlCol="0">
            <a:spAutoFit/>
          </a:bodyPr>
          <a:lstStyle/>
          <a:p>
            <a:r>
              <a:rPr lang="ja-JP" altLang="en-US" b="1" dirty="0">
                <a:latin typeface="メイリオ" panose="020B0604030504040204" pitchFamily="50" charset="-128"/>
                <a:ea typeface="メイリオ" panose="020B0604030504040204" pitchFamily="50" charset="-128"/>
              </a:rPr>
              <a:t>外出を控えるかどうかは個人の判断に委ねられますが、次のことが　　　されています。</a:t>
            </a:r>
          </a:p>
        </p:txBody>
      </p:sp>
      <p:sp>
        <p:nvSpPr>
          <p:cNvPr id="40" name="テキスト ボックス 39"/>
          <p:cNvSpPr txBox="1"/>
          <p:nvPr/>
        </p:nvSpPr>
        <p:spPr>
          <a:xfrm>
            <a:off x="7979931" y="4268946"/>
            <a:ext cx="808125" cy="400110"/>
          </a:xfrm>
          <a:prstGeom prst="rect">
            <a:avLst/>
          </a:prstGeom>
          <a:noFill/>
        </p:spPr>
        <p:txBody>
          <a:bodyPr wrap="square" rIns="36000" rtlCol="0">
            <a:spAutoFit/>
          </a:bodyPr>
          <a:lstStyle/>
          <a:p>
            <a:r>
              <a:rPr lang="ja-JP" altLang="en-US" sz="2000" b="1" dirty="0">
                <a:latin typeface="メイリオ" panose="020B0604030504040204" pitchFamily="50" charset="-128"/>
                <a:ea typeface="メイリオ" panose="020B0604030504040204" pitchFamily="50" charset="-128"/>
              </a:rPr>
              <a:t>推奨</a:t>
            </a:r>
            <a:endParaRPr lang="en-US" altLang="ja-JP" sz="2000" b="1"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8011592" y="4260169"/>
            <a:ext cx="652117" cy="338256"/>
          </a:xfrm>
          <a:prstGeom prst="rect">
            <a:avLst/>
          </a:prstGeom>
          <a:noFill/>
          <a:ln w="38100">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3" name="テキスト ボックス 52"/>
          <p:cNvSpPr txBox="1"/>
          <p:nvPr/>
        </p:nvSpPr>
        <p:spPr>
          <a:xfrm>
            <a:off x="251463" y="6173404"/>
            <a:ext cx="11669036" cy="707886"/>
          </a:xfrm>
          <a:prstGeom prst="rect">
            <a:avLst/>
          </a:prstGeom>
          <a:noFill/>
        </p:spPr>
        <p:txBody>
          <a:bodyPr wrap="square" rIns="36000" rtlCol="0">
            <a:spAutoFit/>
          </a:bodyPr>
          <a:lstStyle/>
          <a:p>
            <a:pPr algn="ctr"/>
            <a:r>
              <a:rPr lang="ja-JP" altLang="en-US" sz="2000" b="1" dirty="0">
                <a:solidFill>
                  <a:schemeClr val="accent5">
                    <a:lumMod val="75000"/>
                  </a:schemeClr>
                </a:solidFill>
                <a:latin typeface="メイリオ" panose="020B0604030504040204" pitchFamily="50" charset="-128"/>
                <a:ea typeface="メイリオ" panose="020B0604030504040204" pitchFamily="50" charset="-128"/>
              </a:rPr>
              <a:t>今後は主体的な選択を尊重し、個人や事業者の判断に委ねることが基本となります。</a:t>
            </a:r>
            <a:endParaRPr lang="en-US" altLang="ja-JP" sz="2000" b="1" dirty="0">
              <a:solidFill>
                <a:schemeClr val="accent5">
                  <a:lumMod val="75000"/>
                </a:schemeClr>
              </a:solidFill>
              <a:latin typeface="メイリオ" panose="020B0604030504040204" pitchFamily="50" charset="-128"/>
              <a:ea typeface="メイリオ" panose="020B0604030504040204" pitchFamily="50" charset="-128"/>
            </a:endParaRPr>
          </a:p>
          <a:p>
            <a:pPr algn="ctr"/>
            <a:r>
              <a:rPr lang="ja-JP" altLang="en-US" sz="2000" b="1" dirty="0">
                <a:solidFill>
                  <a:schemeClr val="accent5">
                    <a:lumMod val="75000"/>
                  </a:schemeClr>
                </a:solidFill>
                <a:latin typeface="メイリオ" panose="020B0604030504040204" pitchFamily="50" charset="-128"/>
                <a:ea typeface="メイリオ" panose="020B0604030504040204" pitchFamily="50" charset="-128"/>
              </a:rPr>
              <a:t>自主的な感染対策や日頃の備え、体調の管理をお願いします。</a:t>
            </a:r>
            <a:endParaRPr lang="en-US" altLang="ja-JP" sz="20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48" name="スライド番号プレースホルダー 12"/>
          <p:cNvSpPr txBox="1">
            <a:spLocks/>
          </p:cNvSpPr>
          <p:nvPr/>
        </p:nvSpPr>
        <p:spPr>
          <a:xfrm>
            <a:off x="9414859" y="6528980"/>
            <a:ext cx="27432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54AC3725-4721-471E-8C18-4152DBDB5D67}" type="slidenum">
              <a:rPr lang="ja-JP" altLang="en-US" smtClean="0"/>
              <a:pPr algn="r"/>
              <a:t>2</a:t>
            </a:fld>
            <a:endParaRPr lang="ja-JP" altLang="en-US" dirty="0"/>
          </a:p>
        </p:txBody>
      </p:sp>
    </p:spTree>
    <p:extLst>
      <p:ext uri="{BB962C8B-B14F-4D97-AF65-F5344CB8AC3E}">
        <p14:creationId xmlns:p14="http://schemas.microsoft.com/office/powerpoint/2010/main" val="311435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2627996" y="4997376"/>
            <a:ext cx="1756620" cy="303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62" name="テキスト ボックス 61"/>
          <p:cNvSpPr txBox="1"/>
          <p:nvPr/>
        </p:nvSpPr>
        <p:spPr>
          <a:xfrm>
            <a:off x="-13662" y="1"/>
            <a:ext cx="12205662" cy="683099"/>
          </a:xfrm>
          <a:prstGeom prst="rect">
            <a:avLst/>
          </a:prstGeom>
          <a:solidFill>
            <a:srgbClr val="FF7C80"/>
          </a:solidFill>
        </p:spPr>
        <p:txBody>
          <a:bodyPr wrap="square" lIns="36000" tIns="108000" rIns="36000" bIns="36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4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39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マスク着用について</a:t>
            </a:r>
            <a:endParaRPr kumimoji="1" lang="en-US" altLang="ja-JP" sz="3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38" name="テキスト ボックス 37"/>
          <p:cNvSpPr txBox="1"/>
          <p:nvPr/>
        </p:nvSpPr>
        <p:spPr>
          <a:xfrm>
            <a:off x="57150" y="2580637"/>
            <a:ext cx="5481017" cy="566968"/>
          </a:xfrm>
          <a:prstGeom prst="rect">
            <a:avLst/>
          </a:prstGeom>
          <a:solidFill>
            <a:srgbClr val="FF7C80"/>
          </a:solidFill>
        </p:spPr>
        <p:txBody>
          <a:bodyPr wrap="square" lIns="36000" tIns="108000" rIns="36000" bIns="36000" rtlCol="0" anchor="b"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endParaRPr kumimoji="1" lang="en-US" altLang="ja-JP" sz="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着用が効果的な場面</a:t>
            </a:r>
            <a:endParaRPr kumimoji="1" lang="en-US" altLang="ja-JP" sz="2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grpSp>
        <p:nvGrpSpPr>
          <p:cNvPr id="23" name="グループ化 22"/>
          <p:cNvGrpSpPr/>
          <p:nvPr/>
        </p:nvGrpSpPr>
        <p:grpSpPr>
          <a:xfrm>
            <a:off x="3205799" y="3357563"/>
            <a:ext cx="1831221" cy="1604304"/>
            <a:chOff x="-3989867" y="1983516"/>
            <a:chExt cx="2514600" cy="2017966"/>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9867" y="1983516"/>
              <a:ext cx="2514600" cy="2017966"/>
            </a:xfrm>
            <a:prstGeom prst="rect">
              <a:avLst/>
            </a:prstGeom>
          </p:spPr>
        </p:pic>
        <p:pic>
          <p:nvPicPr>
            <p:cNvPr id="58" name="図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1729" y="2932793"/>
              <a:ext cx="278356" cy="165571"/>
            </a:xfrm>
            <a:prstGeom prst="rect">
              <a:avLst/>
            </a:prstGeom>
          </p:spPr>
        </p:pic>
        <p:pic>
          <p:nvPicPr>
            <p:cNvPr id="59" name="図 5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23937">
              <a:off x="-2340318" y="3161745"/>
              <a:ext cx="302669" cy="165571"/>
            </a:xfrm>
            <a:prstGeom prst="rect">
              <a:avLst/>
            </a:prstGeom>
          </p:spPr>
        </p:pic>
      </p:grpSp>
      <p:sp>
        <p:nvSpPr>
          <p:cNvPr id="66" name="正方形/長方形 65"/>
          <p:cNvSpPr/>
          <p:nvPr/>
        </p:nvSpPr>
        <p:spPr>
          <a:xfrm>
            <a:off x="67249" y="2582516"/>
            <a:ext cx="5470918" cy="4212000"/>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25" name="グループ化 24"/>
          <p:cNvGrpSpPr/>
          <p:nvPr/>
        </p:nvGrpSpPr>
        <p:grpSpPr>
          <a:xfrm>
            <a:off x="1903922" y="5175376"/>
            <a:ext cx="1777958" cy="1548000"/>
            <a:chOff x="-7323985" y="5236019"/>
            <a:chExt cx="2436461" cy="2027399"/>
          </a:xfrm>
        </p:grpSpPr>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b="11527"/>
            <a:stretch/>
          </p:blipFill>
          <p:spPr>
            <a:xfrm>
              <a:off x="-7323985" y="5236019"/>
              <a:ext cx="2436461" cy="2027399"/>
            </a:xfrm>
            <a:prstGeom prst="rect">
              <a:avLst/>
            </a:prstGeom>
          </p:spPr>
        </p:pic>
        <p:pic>
          <p:nvPicPr>
            <p:cNvPr id="24" name="図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63791">
              <a:off x="-6918613" y="6620756"/>
              <a:ext cx="603033" cy="359999"/>
            </a:xfrm>
            <a:prstGeom prst="rect">
              <a:avLst/>
            </a:prstGeom>
          </p:spPr>
        </p:pic>
        <p:pic>
          <p:nvPicPr>
            <p:cNvPr id="64" name="図 6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25793">
              <a:off x="-5895178" y="6325481"/>
              <a:ext cx="572933" cy="324000"/>
            </a:xfrm>
            <a:prstGeom prst="rect">
              <a:avLst/>
            </a:prstGeom>
          </p:spPr>
        </p:pic>
        <p:pic>
          <p:nvPicPr>
            <p:cNvPr id="65" name="図 6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445271">
              <a:off x="-6427574" y="6082793"/>
              <a:ext cx="603496" cy="324000"/>
            </a:xfrm>
            <a:prstGeom prst="rect">
              <a:avLst/>
            </a:prstGeom>
          </p:spPr>
        </p:pic>
      </p:grpSp>
      <p:grpSp>
        <p:nvGrpSpPr>
          <p:cNvPr id="37" name="グループ化 36"/>
          <p:cNvGrpSpPr>
            <a:grpSpLocks/>
          </p:cNvGrpSpPr>
          <p:nvPr/>
        </p:nvGrpSpPr>
        <p:grpSpPr>
          <a:xfrm>
            <a:off x="145727" y="3174008"/>
            <a:ext cx="2602542" cy="1893363"/>
            <a:chOff x="211787" y="3572094"/>
            <a:chExt cx="2662063" cy="2735048"/>
          </a:xfrm>
        </p:grpSpPr>
        <p:sp>
          <p:nvSpPr>
            <p:cNvPr id="27" name="角丸四角形 26"/>
            <p:cNvSpPr/>
            <p:nvPr/>
          </p:nvSpPr>
          <p:spPr>
            <a:xfrm>
              <a:off x="211787" y="3694807"/>
              <a:ext cx="2662063" cy="2525048"/>
            </a:xfrm>
            <a:prstGeom prst="roundRect">
              <a:avLst>
                <a:gd name="adj" fmla="val 3713"/>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角丸四角形 27"/>
            <p:cNvSpPr/>
            <p:nvPr/>
          </p:nvSpPr>
          <p:spPr>
            <a:xfrm>
              <a:off x="211787" y="3572094"/>
              <a:ext cx="2662063" cy="591629"/>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kumimoji="1" lang="ja-JP" altLang="en-US" sz="1600" dirty="0">
                  <a:latin typeface="メイリオ" panose="020B0604030504040204" pitchFamily="50" charset="-128"/>
                  <a:ea typeface="メイリオ" panose="020B0604030504040204" pitchFamily="50" charset="-128"/>
                </a:rPr>
                <a:t>医療機関に行くとき</a:t>
              </a:r>
            </a:p>
          </p:txBody>
        </p:sp>
        <p:grpSp>
          <p:nvGrpSpPr>
            <p:cNvPr id="34" name="グループ化 33"/>
            <p:cNvGrpSpPr/>
            <p:nvPr/>
          </p:nvGrpSpPr>
          <p:grpSpPr>
            <a:xfrm>
              <a:off x="238677" y="4132181"/>
              <a:ext cx="2546372" cy="2174961"/>
              <a:chOff x="238677" y="4132181"/>
              <a:chExt cx="2546372" cy="2174961"/>
            </a:xfrm>
          </p:grpSpPr>
          <p:pic>
            <p:nvPicPr>
              <p:cNvPr id="30" name="図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238677" y="4141667"/>
                <a:ext cx="2546372" cy="1984307"/>
              </a:xfrm>
              <a:prstGeom prst="rect">
                <a:avLst/>
              </a:prstGeom>
            </p:spPr>
          </p:pic>
          <p:grpSp>
            <p:nvGrpSpPr>
              <p:cNvPr id="22" name="グループ化 21"/>
              <p:cNvGrpSpPr/>
              <p:nvPr/>
            </p:nvGrpSpPr>
            <p:grpSpPr>
              <a:xfrm>
                <a:off x="561300" y="4132181"/>
                <a:ext cx="1841167" cy="2174961"/>
                <a:chOff x="598098" y="3596489"/>
                <a:chExt cx="1841167" cy="2174961"/>
              </a:xfrm>
            </p:grpSpPr>
            <p:pic>
              <p:nvPicPr>
                <p:cNvPr id="5" name="図 4"/>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98098" y="3596489"/>
                  <a:ext cx="1841167" cy="2174961"/>
                </a:xfrm>
                <a:prstGeom prst="rect">
                  <a:avLst/>
                </a:prstGeom>
              </p:spPr>
            </p:pic>
            <p:pic>
              <p:nvPicPr>
                <p:cNvPr id="19" name="図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51091" y="4158793"/>
                  <a:ext cx="488041" cy="300298"/>
                </a:xfrm>
                <a:prstGeom prst="rect">
                  <a:avLst/>
                </a:prstGeom>
              </p:spPr>
            </p:pic>
            <p:pic>
              <p:nvPicPr>
                <p:cNvPr id="20" name="図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18484" y="4222692"/>
                  <a:ext cx="420926" cy="278247"/>
                </a:xfrm>
                <a:prstGeom prst="rect">
                  <a:avLst/>
                </a:prstGeom>
              </p:spPr>
            </p:pic>
          </p:grpSp>
        </p:grpSp>
      </p:grpSp>
      <p:grpSp>
        <p:nvGrpSpPr>
          <p:cNvPr id="97" name="グループ化 96"/>
          <p:cNvGrpSpPr>
            <a:grpSpLocks/>
          </p:cNvGrpSpPr>
          <p:nvPr/>
        </p:nvGrpSpPr>
        <p:grpSpPr>
          <a:xfrm>
            <a:off x="1467144" y="5037054"/>
            <a:ext cx="2602542" cy="1702750"/>
            <a:chOff x="211787" y="3572094"/>
            <a:chExt cx="2662063" cy="2527206"/>
          </a:xfrm>
        </p:grpSpPr>
        <p:sp>
          <p:nvSpPr>
            <p:cNvPr id="98" name="角丸四角形 97"/>
            <p:cNvSpPr/>
            <p:nvPr/>
          </p:nvSpPr>
          <p:spPr>
            <a:xfrm>
              <a:off x="211787" y="3694807"/>
              <a:ext cx="2662063" cy="2404493"/>
            </a:xfrm>
            <a:prstGeom prst="roundRect">
              <a:avLst>
                <a:gd name="adj" fmla="val 3713"/>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9" name="角丸四角形 98"/>
            <p:cNvSpPr/>
            <p:nvPr/>
          </p:nvSpPr>
          <p:spPr>
            <a:xfrm>
              <a:off x="211787" y="3572094"/>
              <a:ext cx="2662063" cy="48895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1600" dirty="0">
                  <a:latin typeface="メイリオ" panose="020B0604030504040204" pitchFamily="50" charset="-128"/>
                  <a:ea typeface="メイリオ" panose="020B0604030504040204" pitchFamily="50" charset="-128"/>
                </a:rPr>
                <a:t>混雑した乗り物の中</a:t>
              </a:r>
            </a:p>
          </p:txBody>
        </p:sp>
      </p:grpSp>
      <p:grpSp>
        <p:nvGrpSpPr>
          <p:cNvPr id="106" name="グループ化 105"/>
          <p:cNvGrpSpPr>
            <a:grpSpLocks/>
          </p:cNvGrpSpPr>
          <p:nvPr/>
        </p:nvGrpSpPr>
        <p:grpSpPr>
          <a:xfrm>
            <a:off x="2843351" y="3168447"/>
            <a:ext cx="2602542" cy="1832938"/>
            <a:chOff x="211787" y="3572094"/>
            <a:chExt cx="2662063" cy="2647761"/>
          </a:xfrm>
        </p:grpSpPr>
        <p:sp>
          <p:nvSpPr>
            <p:cNvPr id="107" name="角丸四角形 106"/>
            <p:cNvSpPr/>
            <p:nvPr/>
          </p:nvSpPr>
          <p:spPr>
            <a:xfrm>
              <a:off x="211787" y="3694807"/>
              <a:ext cx="2662063" cy="2525048"/>
            </a:xfrm>
            <a:prstGeom prst="roundRect">
              <a:avLst>
                <a:gd name="adj" fmla="val 3713"/>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8" name="角丸四角形 107"/>
            <p:cNvSpPr/>
            <p:nvPr/>
          </p:nvSpPr>
          <p:spPr>
            <a:xfrm>
              <a:off x="211787" y="3572094"/>
              <a:ext cx="2662063" cy="57902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r>
                <a:rPr lang="ja-JP" altLang="en-US" sz="1600" dirty="0">
                  <a:latin typeface="メイリオ" panose="020B0604030504040204" pitchFamily="50" charset="-128"/>
                  <a:ea typeface="メイリオ" panose="020B0604030504040204" pitchFamily="50" charset="-128"/>
                </a:rPr>
                <a:t>高齢者施設等</a:t>
              </a:r>
              <a:r>
                <a:rPr kumimoji="1" lang="ja-JP" altLang="en-US" sz="1600" dirty="0">
                  <a:latin typeface="メイリオ" panose="020B0604030504040204" pitchFamily="50" charset="-128"/>
                  <a:ea typeface="メイリオ" panose="020B0604030504040204" pitchFamily="50" charset="-128"/>
                </a:rPr>
                <a:t>に行くとき</a:t>
              </a:r>
              <a:endParaRPr kumimoji="1" lang="en-US" altLang="ja-JP" sz="1600" dirty="0">
                <a:latin typeface="メイリオ" panose="020B0604030504040204" pitchFamily="50" charset="-128"/>
                <a:ea typeface="メイリオ" panose="020B0604030504040204" pitchFamily="50" charset="-128"/>
              </a:endParaRPr>
            </a:p>
          </p:txBody>
        </p:sp>
      </p:grpSp>
      <p:grpSp>
        <p:nvGrpSpPr>
          <p:cNvPr id="26" name="グループ化 25"/>
          <p:cNvGrpSpPr/>
          <p:nvPr/>
        </p:nvGrpSpPr>
        <p:grpSpPr>
          <a:xfrm>
            <a:off x="10377037" y="3820868"/>
            <a:ext cx="1476000" cy="1152000"/>
            <a:chOff x="-2738140" y="3814662"/>
            <a:chExt cx="2150454" cy="1741473"/>
          </a:xfrm>
        </p:grpSpPr>
        <p:pic>
          <p:nvPicPr>
            <p:cNvPr id="14" name="図 13"/>
            <p:cNvPicPr>
              <a:picLocks noChangeAspect="1"/>
            </p:cNvPicPr>
            <p:nvPr/>
          </p:nvPicPr>
          <p:blipFill rotWithShape="1">
            <a:blip r:embed="rId14" cstate="print">
              <a:extLst>
                <a:ext uri="{28A0092B-C50C-407E-A947-70E740481C1C}">
                  <a14:useLocalDpi xmlns:a14="http://schemas.microsoft.com/office/drawing/2010/main" val="0"/>
                </a:ext>
              </a:extLst>
            </a:blip>
            <a:srcRect l="50907" t="4879" r="3968" b="2342"/>
            <a:stretch/>
          </p:blipFill>
          <p:spPr>
            <a:xfrm>
              <a:off x="-2738140" y="3814662"/>
              <a:ext cx="1007688" cy="1741473"/>
            </a:xfrm>
            <a:prstGeom prst="rect">
              <a:avLst/>
            </a:prstGeom>
          </p:spPr>
        </p:pic>
        <p:sp>
          <p:nvSpPr>
            <p:cNvPr id="15" name="角丸四角形吹き出し 14"/>
            <p:cNvSpPr/>
            <p:nvPr/>
          </p:nvSpPr>
          <p:spPr>
            <a:xfrm>
              <a:off x="-1527484" y="3860009"/>
              <a:ext cx="939798" cy="1152562"/>
            </a:xfrm>
            <a:prstGeom prst="wedgeRoundRectCallout">
              <a:avLst>
                <a:gd name="adj1" fmla="val -87676"/>
                <a:gd name="adj2" fmla="val -983"/>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8" name="図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446252" y="3941237"/>
              <a:ext cx="786224" cy="990108"/>
            </a:xfrm>
            <a:prstGeom prst="rect">
              <a:avLst/>
            </a:prstGeom>
          </p:spPr>
        </p:pic>
      </p:grpSp>
      <p:grpSp>
        <p:nvGrpSpPr>
          <p:cNvPr id="4" name="グループ化 3"/>
          <p:cNvGrpSpPr/>
          <p:nvPr/>
        </p:nvGrpSpPr>
        <p:grpSpPr>
          <a:xfrm>
            <a:off x="5595754" y="2582516"/>
            <a:ext cx="2194121" cy="3019519"/>
            <a:chOff x="5883853" y="2584279"/>
            <a:chExt cx="2963126" cy="3019519"/>
          </a:xfrm>
        </p:grpSpPr>
        <p:sp>
          <p:nvSpPr>
            <p:cNvPr id="21" name="テキスト ボックス 20"/>
            <p:cNvSpPr txBox="1"/>
            <p:nvPr/>
          </p:nvSpPr>
          <p:spPr>
            <a:xfrm>
              <a:off x="5975843" y="3270095"/>
              <a:ext cx="2871136" cy="1200329"/>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外出は控えてください。</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通院等やむを得ず外出する場合は、人混みを避け、</a:t>
              </a:r>
              <a:r>
                <a:rPr lang="ja-JP" altLang="en-US" sz="1600" b="1" u="sng" dirty="0">
                  <a:solidFill>
                    <a:srgbClr val="FF0000"/>
                  </a:solidFill>
                  <a:latin typeface="メイリオ" panose="020B0604030504040204" pitchFamily="50" charset="-128"/>
                  <a:ea typeface="メイリオ" panose="020B0604030504040204" pitchFamily="50" charset="-128"/>
                </a:rPr>
                <a:t>マスクを着用</a:t>
              </a:r>
              <a:endParaRPr kumimoji="1" lang="en-US" altLang="ja-JP" sz="1600" dirty="0">
                <a:latin typeface="メイリオ" panose="020B0604030504040204" pitchFamily="50" charset="-128"/>
                <a:ea typeface="メイリオ" panose="020B0604030504040204" pitchFamily="50" charset="-128"/>
              </a:endParaRPr>
            </a:p>
          </p:txBody>
        </p:sp>
        <p:sp>
          <p:nvSpPr>
            <p:cNvPr id="77" name="テキスト ボックス 76"/>
            <p:cNvSpPr txBox="1"/>
            <p:nvPr/>
          </p:nvSpPr>
          <p:spPr>
            <a:xfrm>
              <a:off x="5890745" y="2597764"/>
              <a:ext cx="2853914" cy="613558"/>
            </a:xfrm>
            <a:prstGeom prst="rect">
              <a:avLst/>
            </a:prstGeom>
            <a:solidFill>
              <a:srgbClr val="FF7C80"/>
            </a:solidFill>
          </p:spPr>
          <p:txBody>
            <a:bodyPr wrap="square" lIns="36000" tIns="72000" rIns="36000" bIns="36000" rtlCol="0" anchor="b"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endParaRPr kumimoji="1" lang="en-US" altLang="ja-JP" sz="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7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症状</a:t>
              </a:r>
              <a:r>
                <a:rPr kumimoji="1" lang="ja-JP" altLang="en-US" sz="2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がある方</a:t>
              </a:r>
              <a:endParaRPr kumimoji="1" lang="en-US" altLang="ja-JP" sz="2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135" name="図 134"/>
            <p:cNvPicPr>
              <a:picLocks noChangeAspect="1"/>
            </p:cNvPicPr>
            <p:nvPr/>
          </p:nvPicPr>
          <p:blipFill rotWithShape="1">
            <a:blip r:embed="rId16" cstate="print">
              <a:extLst>
                <a:ext uri="{28A0092B-C50C-407E-A947-70E740481C1C}">
                  <a14:useLocalDpi xmlns:a14="http://schemas.microsoft.com/office/drawing/2010/main" val="0"/>
                </a:ext>
              </a:extLst>
            </a:blip>
            <a:srcRect l="39905" t="3807"/>
            <a:stretch/>
          </p:blipFill>
          <p:spPr>
            <a:xfrm>
              <a:off x="6259243" y="4525632"/>
              <a:ext cx="623101" cy="540000"/>
            </a:xfrm>
            <a:prstGeom prst="rect">
              <a:avLst/>
            </a:prstGeom>
          </p:spPr>
        </p:pic>
        <p:sp>
          <p:nvSpPr>
            <p:cNvPr id="124" name="正方形/長方形 123"/>
            <p:cNvSpPr/>
            <p:nvPr/>
          </p:nvSpPr>
          <p:spPr>
            <a:xfrm>
              <a:off x="5883853" y="2584279"/>
              <a:ext cx="2868427" cy="3019519"/>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128" name="グループ化 127"/>
            <p:cNvGrpSpPr/>
            <p:nvPr/>
          </p:nvGrpSpPr>
          <p:grpSpPr>
            <a:xfrm>
              <a:off x="7262743" y="4461193"/>
              <a:ext cx="1272476" cy="1116000"/>
              <a:chOff x="7342681" y="4972790"/>
              <a:chExt cx="1115214" cy="1012877"/>
            </a:xfrm>
          </p:grpSpPr>
          <p:pic>
            <p:nvPicPr>
              <p:cNvPr id="125" name="図 1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342681" y="4972790"/>
                <a:ext cx="1115214" cy="1012877"/>
              </a:xfrm>
              <a:prstGeom prst="rect">
                <a:avLst/>
              </a:prstGeom>
            </p:spPr>
          </p:pic>
          <p:pic>
            <p:nvPicPr>
              <p:cNvPr id="127" name="図 126"/>
              <p:cNvPicPr>
                <a:picLocks noChangeAspect="1"/>
              </p:cNvPicPr>
              <p:nvPr/>
            </p:nvPicPr>
            <p:blipFill rotWithShape="1">
              <a:blip r:embed="rId8" cstate="print">
                <a:extLst>
                  <a:ext uri="{28A0092B-C50C-407E-A947-70E740481C1C}">
                    <a14:useLocalDpi xmlns:a14="http://schemas.microsoft.com/office/drawing/2010/main" val="0"/>
                  </a:ext>
                </a:extLst>
              </a:blip>
              <a:srcRect r="12524"/>
              <a:stretch/>
            </p:blipFill>
            <p:spPr>
              <a:xfrm>
                <a:off x="7564832" y="5416258"/>
                <a:ext cx="611362" cy="206321"/>
              </a:xfrm>
              <a:prstGeom prst="rect">
                <a:avLst/>
              </a:prstGeom>
            </p:spPr>
          </p:pic>
        </p:grpSp>
      </p:grpSp>
      <p:grpSp>
        <p:nvGrpSpPr>
          <p:cNvPr id="3" name="グループ化 2"/>
          <p:cNvGrpSpPr/>
          <p:nvPr/>
        </p:nvGrpSpPr>
        <p:grpSpPr>
          <a:xfrm>
            <a:off x="7785434" y="2580637"/>
            <a:ext cx="2151581" cy="3021398"/>
            <a:chOff x="8898070" y="2584856"/>
            <a:chExt cx="3248487" cy="3018788"/>
          </a:xfrm>
        </p:grpSpPr>
        <p:grpSp>
          <p:nvGrpSpPr>
            <p:cNvPr id="2" name="グループ化 1"/>
            <p:cNvGrpSpPr/>
            <p:nvPr/>
          </p:nvGrpSpPr>
          <p:grpSpPr>
            <a:xfrm>
              <a:off x="8898070" y="2584856"/>
              <a:ext cx="3248487" cy="3018788"/>
              <a:chOff x="8898070" y="2584856"/>
              <a:chExt cx="3248487" cy="3018788"/>
            </a:xfrm>
          </p:grpSpPr>
          <p:sp>
            <p:nvSpPr>
              <p:cNvPr id="129" name="テキスト ボックス 128"/>
              <p:cNvSpPr txBox="1"/>
              <p:nvPr/>
            </p:nvSpPr>
            <p:spPr>
              <a:xfrm>
                <a:off x="8898070" y="2600945"/>
                <a:ext cx="3205626" cy="605414"/>
              </a:xfrm>
              <a:prstGeom prst="rect">
                <a:avLst/>
              </a:prstGeom>
              <a:solidFill>
                <a:srgbClr val="FF7C80"/>
              </a:solidFill>
            </p:spPr>
            <p:txBody>
              <a:bodyPr wrap="square" lIns="0" tIns="72000" rIns="0" bIns="36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endParaRPr kumimoji="1" lang="en-US" altLang="ja-JP" sz="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r>
                  <a:rPr kumimoji="1" lang="ja-JP" altLang="en-US" sz="24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重症化リスク</a:t>
                </a:r>
                <a:r>
                  <a:rPr kumimoji="1" lang="ja-JP" altLang="en-US"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がある方</a:t>
                </a:r>
                <a:endParaRPr kumimoji="1" lang="en-US" altLang="ja-JP"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130" name="正方形/長方形 129"/>
              <p:cNvSpPr/>
              <p:nvPr/>
            </p:nvSpPr>
            <p:spPr>
              <a:xfrm>
                <a:off x="8898070" y="2584856"/>
                <a:ext cx="3206845" cy="3018788"/>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32" name="図 131"/>
              <p:cNvPicPr>
                <a:picLocks noChangeAspect="1"/>
              </p:cNvPicPr>
              <p:nvPr/>
            </p:nvPicPr>
            <p:blipFill rotWithShape="1">
              <a:blip r:embed="rId18" cstate="print">
                <a:extLst>
                  <a:ext uri="{28A0092B-C50C-407E-A947-70E740481C1C}">
                    <a14:useLocalDpi xmlns:a14="http://schemas.microsoft.com/office/drawing/2010/main" val="0"/>
                  </a:ext>
                </a:extLst>
              </a:blip>
              <a:srcRect b="7437"/>
              <a:stretch/>
            </p:blipFill>
            <p:spPr>
              <a:xfrm>
                <a:off x="9457713" y="4093551"/>
                <a:ext cx="1994291" cy="1402787"/>
              </a:xfrm>
              <a:prstGeom prst="rect">
                <a:avLst/>
              </a:prstGeom>
            </p:spPr>
          </p:pic>
          <p:sp>
            <p:nvSpPr>
              <p:cNvPr id="133" name="テキスト ボックス 132"/>
              <p:cNvSpPr txBox="1"/>
              <p:nvPr/>
            </p:nvSpPr>
            <p:spPr>
              <a:xfrm>
                <a:off x="9046802" y="3253094"/>
                <a:ext cx="3099755" cy="769441"/>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感染流行期に混雑した場所へ行く場合は、</a:t>
                </a:r>
                <a:endParaRPr lang="en-US" altLang="ja-JP" sz="1400" dirty="0">
                  <a:latin typeface="メイリオ" panose="020B0604030504040204" pitchFamily="50" charset="-128"/>
                  <a:ea typeface="メイリオ" panose="020B0604030504040204" pitchFamily="50" charset="-128"/>
                </a:endParaRPr>
              </a:p>
              <a:p>
                <a:r>
                  <a:rPr lang="ja-JP" altLang="en-US" sz="1600" b="1" u="sng" dirty="0">
                    <a:solidFill>
                      <a:srgbClr val="FF0000"/>
                    </a:solidFill>
                    <a:latin typeface="メイリオ" panose="020B0604030504040204" pitchFamily="50" charset="-128"/>
                    <a:ea typeface="メイリオ" panose="020B0604030504040204" pitchFamily="50" charset="-128"/>
                  </a:rPr>
                  <a:t>マスクを着用</a:t>
                </a:r>
                <a:endParaRPr kumimoji="1" lang="en-US" altLang="ja-JP" sz="1600" dirty="0">
                  <a:latin typeface="メイリオ" panose="020B0604030504040204" pitchFamily="50" charset="-128"/>
                  <a:ea typeface="メイリオ" panose="020B0604030504040204" pitchFamily="50" charset="-128"/>
                </a:endParaRPr>
              </a:p>
            </p:txBody>
          </p:sp>
        </p:grpSp>
        <p:pic>
          <p:nvPicPr>
            <p:cNvPr id="134" name="図 1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61605" y="4379424"/>
              <a:ext cx="665142" cy="215813"/>
            </a:xfrm>
            <a:prstGeom prst="rect">
              <a:avLst/>
            </a:prstGeom>
          </p:spPr>
        </p:pic>
      </p:grpSp>
      <p:pic>
        <p:nvPicPr>
          <p:cNvPr id="13" name="図 1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7736" y="820375"/>
            <a:ext cx="1398883" cy="1656000"/>
          </a:xfrm>
          <a:prstGeom prst="rect">
            <a:avLst/>
          </a:prstGeom>
        </p:spPr>
      </p:pic>
      <p:sp>
        <p:nvSpPr>
          <p:cNvPr id="33" name="角丸四角形吹き出し 32"/>
          <p:cNvSpPr/>
          <p:nvPr/>
        </p:nvSpPr>
        <p:spPr>
          <a:xfrm>
            <a:off x="1614639" y="732939"/>
            <a:ext cx="10537121" cy="1768496"/>
          </a:xfrm>
          <a:prstGeom prst="wedgeRoundRectCallout">
            <a:avLst>
              <a:gd name="adj1" fmla="val -53129"/>
              <a:gd name="adj2" fmla="val -6341"/>
              <a:gd name="adj3" fmla="val 16667"/>
            </a:avLst>
          </a:prstGeom>
          <a:solidFill>
            <a:schemeClr val="bg1"/>
          </a:solidFill>
          <a:ln w="28575">
            <a:solidFill>
              <a:srgbClr val="F62222"/>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108000" rtlCol="0" anchor="t"/>
          <a:lstStyle/>
          <a:p>
            <a:pPr marL="342900" indent="-342900">
              <a:lnSpc>
                <a:spcPts val="2500"/>
              </a:lnSpc>
              <a:buFont typeface="Wingdings" panose="05000000000000000000" pitchFamily="2" charset="2"/>
              <a:buChar char="l"/>
              <a:defRPr/>
            </a:pPr>
            <a:r>
              <a:rPr lang="ja-JP" altLang="en-US" dirty="0">
                <a:solidFill>
                  <a:prstClr val="black"/>
                </a:solidFill>
                <a:latin typeface="メイリオ" panose="020B0604030504040204" pitchFamily="50" charset="-128"/>
                <a:ea typeface="メイリオ" panose="020B0604030504040204" pitchFamily="50" charset="-128"/>
              </a:rPr>
              <a:t>マスク着用は屋内・屋外問わず、</a:t>
            </a:r>
            <a:r>
              <a:rPr lang="ja-JP" altLang="en-US" b="1" u="sng" dirty="0">
                <a:solidFill>
                  <a:srgbClr val="FF0000"/>
                </a:solidFill>
                <a:latin typeface="メイリオ" panose="020B0604030504040204" pitchFamily="50" charset="-128"/>
                <a:ea typeface="メイリオ" panose="020B0604030504040204" pitchFamily="50" charset="-128"/>
              </a:rPr>
              <a:t>個人や事業者の判断が基本</a:t>
            </a:r>
            <a:r>
              <a:rPr lang="ja-JP" altLang="en-US" dirty="0">
                <a:solidFill>
                  <a:prstClr val="black"/>
                </a:solidFill>
                <a:latin typeface="メイリオ" panose="020B0604030504040204" pitchFamily="50" charset="-128"/>
                <a:ea typeface="メイリオ" panose="020B0604030504040204" pitchFamily="50" charset="-128"/>
              </a:rPr>
              <a:t>です。</a:t>
            </a:r>
            <a:endParaRPr lang="en-US" altLang="ja-JP" dirty="0">
              <a:solidFill>
                <a:prstClr val="black"/>
              </a:solidFill>
              <a:latin typeface="メイリオ" panose="020B0604030504040204" pitchFamily="50" charset="-128"/>
              <a:ea typeface="メイリオ" panose="020B0604030504040204" pitchFamily="50" charset="-128"/>
            </a:endParaRPr>
          </a:p>
          <a:p>
            <a:pPr marL="342900" indent="-342900">
              <a:lnSpc>
                <a:spcPts val="2500"/>
              </a:lnSpc>
              <a:buFont typeface="Wingdings" panose="05000000000000000000" pitchFamily="2" charset="2"/>
              <a:buChar char="l"/>
              <a:defRPr/>
            </a:pPr>
            <a:r>
              <a:rPr lang="ja-JP" altLang="en-US" dirty="0">
                <a:solidFill>
                  <a:prstClr val="black"/>
                </a:solidFill>
                <a:latin typeface="メイリオ" panose="020B0604030504040204" pitchFamily="50" charset="-128"/>
                <a:ea typeface="メイリオ" panose="020B0604030504040204" pitchFamily="50" charset="-128"/>
              </a:rPr>
              <a:t>感染リスクや重症化リスクを正しく理解した上で、高齢者等重症化リスクの高い人への感染を防ぐため、</a:t>
            </a:r>
            <a:r>
              <a:rPr lang="ja-JP" altLang="en-US" b="1" u="sng" dirty="0">
                <a:solidFill>
                  <a:srgbClr val="FF0000"/>
                </a:solidFill>
                <a:latin typeface="メイリオ" panose="020B0604030504040204" pitchFamily="50" charset="-128"/>
                <a:ea typeface="メイリオ" panose="020B0604030504040204" pitchFamily="50" charset="-128"/>
              </a:rPr>
              <a:t>マスク着用が効果的な場面などでは引き続き着用</a:t>
            </a:r>
            <a:r>
              <a:rPr lang="ja-JP" altLang="en-US" dirty="0">
                <a:solidFill>
                  <a:prstClr val="black"/>
                </a:solidFill>
                <a:latin typeface="メイリオ" panose="020B0604030504040204" pitchFamily="50" charset="-128"/>
                <a:ea typeface="メイリオ" panose="020B0604030504040204" pitchFamily="50" charset="-128"/>
              </a:rPr>
              <a:t>することが推奨されます。</a:t>
            </a:r>
            <a:endParaRPr lang="en-US" altLang="ja-JP" dirty="0">
              <a:solidFill>
                <a:prstClr val="black"/>
              </a:solidFill>
              <a:latin typeface="メイリオ" panose="020B0604030504040204" pitchFamily="50" charset="-128"/>
              <a:ea typeface="メイリオ" panose="020B0604030504040204" pitchFamily="50" charset="-128"/>
            </a:endParaRPr>
          </a:p>
          <a:p>
            <a:pPr marL="342900" indent="-342900">
              <a:lnSpc>
                <a:spcPts val="2500"/>
              </a:lnSpc>
              <a:buFont typeface="Wingdings" panose="05000000000000000000" pitchFamily="2" charset="2"/>
              <a:buChar char="l"/>
              <a:defRPr/>
            </a:pPr>
            <a:r>
              <a:rPr lang="ja-JP" altLang="en-US" dirty="0">
                <a:solidFill>
                  <a:prstClr val="black"/>
                </a:solidFill>
                <a:latin typeface="メイリオ" panose="020B0604030504040204" pitchFamily="50" charset="-128"/>
                <a:ea typeface="メイリオ" panose="020B0604030504040204" pitchFamily="50" charset="-128"/>
              </a:rPr>
              <a:t>様々な理由から、マスクを着用できない方や、マスクを着用する必要がある方がいます。</a:t>
            </a:r>
            <a:endParaRPr lang="en-US" altLang="ja-JP" dirty="0">
              <a:solidFill>
                <a:prstClr val="black"/>
              </a:solidFill>
              <a:latin typeface="メイリオ" panose="020B0604030504040204" pitchFamily="50" charset="-128"/>
              <a:ea typeface="メイリオ" panose="020B0604030504040204" pitchFamily="50" charset="-128"/>
            </a:endParaRPr>
          </a:p>
          <a:p>
            <a:pPr indent="360363">
              <a:lnSpc>
                <a:spcPts val="2500"/>
              </a:lnSpc>
              <a:defRPr/>
            </a:pPr>
            <a:r>
              <a:rPr lang="ja-JP" altLang="en-US" sz="1900" b="1" u="sng" dirty="0">
                <a:solidFill>
                  <a:srgbClr val="FF0000"/>
                </a:solidFill>
                <a:latin typeface="メイリオ" panose="020B0604030504040204" pitchFamily="50" charset="-128"/>
                <a:ea typeface="メイリオ" panose="020B0604030504040204" pitchFamily="50" charset="-128"/>
              </a:rPr>
              <a:t>一人一人が正しく理解し、思いやりのある行動を</a:t>
            </a:r>
            <a:r>
              <a:rPr lang="ja-JP" altLang="en-US" sz="1900" dirty="0">
                <a:solidFill>
                  <a:prstClr val="black"/>
                </a:solidFill>
                <a:latin typeface="メイリオ" panose="020B0604030504040204" pitchFamily="50" charset="-128"/>
                <a:ea typeface="メイリオ" panose="020B0604030504040204" pitchFamily="50" charset="-128"/>
              </a:rPr>
              <a:t>お願いします。</a:t>
            </a:r>
            <a:endParaRPr lang="en-US" altLang="ja-JP" sz="1900" dirty="0">
              <a:solidFill>
                <a:prstClr val="black"/>
              </a:solidFill>
              <a:latin typeface="メイリオ" panose="020B0604030504040204" pitchFamily="50" charset="-128"/>
              <a:ea typeface="メイリオ" panose="020B0604030504040204" pitchFamily="50" charset="-128"/>
            </a:endParaRPr>
          </a:p>
        </p:txBody>
      </p:sp>
      <p:grpSp>
        <p:nvGrpSpPr>
          <p:cNvPr id="56" name="グループ化 55"/>
          <p:cNvGrpSpPr/>
          <p:nvPr/>
        </p:nvGrpSpPr>
        <p:grpSpPr>
          <a:xfrm>
            <a:off x="9959563" y="2580637"/>
            <a:ext cx="2196331" cy="3021398"/>
            <a:chOff x="5883853" y="2584978"/>
            <a:chExt cx="2873836" cy="3021398"/>
          </a:xfrm>
        </p:grpSpPr>
        <p:sp>
          <p:nvSpPr>
            <p:cNvPr id="60" name="テキスト ボックス 59"/>
            <p:cNvSpPr txBox="1"/>
            <p:nvPr/>
          </p:nvSpPr>
          <p:spPr>
            <a:xfrm>
              <a:off x="5903772" y="2599736"/>
              <a:ext cx="2853917" cy="618941"/>
            </a:xfrm>
            <a:prstGeom prst="rect">
              <a:avLst/>
            </a:prstGeom>
            <a:solidFill>
              <a:srgbClr val="FF7C80"/>
            </a:solidFill>
          </p:spPr>
          <p:txBody>
            <a:bodyPr wrap="square" lIns="72000" tIns="36000" rIns="36000" bIns="36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endParaRPr kumimoji="1" lang="en-US" altLang="ja-JP" sz="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事業者から</a:t>
              </a:r>
              <a:endParaRPr kumimoji="1" lang="en-US" altLang="ja-JP" sz="2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7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呼びかけられたとき</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63" name="正方形/長方形 62"/>
            <p:cNvSpPr/>
            <p:nvPr/>
          </p:nvSpPr>
          <p:spPr>
            <a:xfrm>
              <a:off x="5883853" y="2584978"/>
              <a:ext cx="2868428" cy="3021398"/>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tIns="0" bIns="36000" rtlCol="0" anchor="ctr"/>
            <a:lstStyle/>
            <a:p>
              <a:pPr algn="ctr"/>
              <a:endParaRPr kumimoji="1" lang="ja-JP" altLang="en-US"/>
            </a:p>
          </p:txBody>
        </p:sp>
      </p:grpSp>
      <p:sp>
        <p:nvSpPr>
          <p:cNvPr id="70" name="テキスト ボックス 69"/>
          <p:cNvSpPr txBox="1"/>
          <p:nvPr/>
        </p:nvSpPr>
        <p:spPr>
          <a:xfrm>
            <a:off x="10142934" y="3286985"/>
            <a:ext cx="1920553" cy="584775"/>
          </a:xfrm>
          <a:prstGeom prst="rect">
            <a:avLst/>
          </a:prstGeom>
          <a:noFill/>
        </p:spPr>
        <p:txBody>
          <a:bodyPr wrap="square" rtlCol="0">
            <a:spAutoFit/>
          </a:bodyPr>
          <a:lstStyle/>
          <a:p>
            <a:r>
              <a:rPr lang="ja-JP" altLang="en-US" sz="1600" b="1" u="sng" dirty="0">
                <a:solidFill>
                  <a:srgbClr val="FF0000"/>
                </a:solidFill>
                <a:latin typeface="メイリオ" panose="020B0604030504040204" pitchFamily="50" charset="-128"/>
                <a:ea typeface="メイリオ" panose="020B0604030504040204" pitchFamily="50" charset="-128"/>
              </a:rPr>
              <a:t>マスク着用</a:t>
            </a:r>
            <a:r>
              <a:rPr lang="ja-JP" altLang="en-US" sz="1600" dirty="0">
                <a:latin typeface="メイリオ" panose="020B0604030504040204" pitchFamily="50" charset="-128"/>
                <a:ea typeface="メイリオ" panose="020B0604030504040204" pitchFamily="50" charset="-128"/>
              </a:rPr>
              <a:t>に</a:t>
            </a:r>
            <a:endParaRPr lang="en-US" altLang="ja-JP" sz="1600" dirty="0">
              <a:latin typeface="メイリオ" panose="020B0604030504040204" pitchFamily="50" charset="-128"/>
              <a:ea typeface="メイリオ" panose="020B0604030504040204" pitchFamily="50" charset="-128"/>
            </a:endParaRPr>
          </a:p>
          <a:p>
            <a:r>
              <a:rPr lang="ja-JP" altLang="en-US" sz="1600">
                <a:latin typeface="メイリオ" panose="020B0604030504040204" pitchFamily="50" charset="-128"/>
                <a:ea typeface="メイリオ" panose="020B0604030504040204" pitchFamily="50" charset="-128"/>
              </a:rPr>
              <a:t>御協力願います</a:t>
            </a:r>
            <a:r>
              <a:rPr lang="ja-JP" altLang="en-US" sz="1600" dirty="0">
                <a:latin typeface="メイリオ" panose="020B0604030504040204" pitchFamily="50" charset="-128"/>
                <a:ea typeface="メイリオ" panose="020B0604030504040204" pitchFamily="50" charset="-128"/>
              </a:rPr>
              <a:t>。</a:t>
            </a:r>
            <a:endParaRPr kumimoji="1" lang="en-US" altLang="ja-JP" sz="1600" dirty="0">
              <a:latin typeface="メイリオ" panose="020B0604030504040204" pitchFamily="50" charset="-128"/>
              <a:ea typeface="メイリオ" panose="020B0604030504040204" pitchFamily="50" charset="-128"/>
            </a:endParaRPr>
          </a:p>
        </p:txBody>
      </p:sp>
      <p:sp>
        <p:nvSpPr>
          <p:cNvPr id="57" name="正方形/長方形 56"/>
          <p:cNvSpPr/>
          <p:nvPr/>
        </p:nvSpPr>
        <p:spPr>
          <a:xfrm>
            <a:off x="5596267" y="5656786"/>
            <a:ext cx="6555493" cy="1134000"/>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tIns="0" bIns="36000" rtlCol="0" anchor="ctr"/>
          <a:lstStyle/>
          <a:p>
            <a:pPr algn="ctr"/>
            <a:endParaRPr kumimoji="1" lang="ja-JP" altLang="en-US"/>
          </a:p>
        </p:txBody>
      </p:sp>
      <p:sp>
        <p:nvSpPr>
          <p:cNvPr id="61" name="テキスト ボックス 60"/>
          <p:cNvSpPr txBox="1"/>
          <p:nvPr/>
        </p:nvSpPr>
        <p:spPr>
          <a:xfrm>
            <a:off x="5611538" y="5670007"/>
            <a:ext cx="1935438" cy="309471"/>
          </a:xfrm>
          <a:prstGeom prst="rect">
            <a:avLst/>
          </a:prstGeom>
          <a:solidFill>
            <a:srgbClr val="FF7C80"/>
          </a:solidFill>
        </p:spPr>
        <p:txBody>
          <a:bodyPr wrap="square" lIns="72000" tIns="72000" rIns="36000" bIns="36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endParaRPr kumimoji="1" lang="en-US" altLang="ja-JP" sz="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事業者の皆様へ</a:t>
            </a:r>
            <a:endParaRPr kumimoji="1" lang="en-US" altLang="ja-JP"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67" name="テキスト ボックス 66"/>
          <p:cNvSpPr txBox="1"/>
          <p:nvPr/>
        </p:nvSpPr>
        <p:spPr>
          <a:xfrm>
            <a:off x="5615371" y="6041629"/>
            <a:ext cx="5201554" cy="66749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ja-JP" altLang="en-US" sz="1300" dirty="0">
                <a:latin typeface="メイリオ" panose="020B0604030504040204" pitchFamily="50" charset="-128"/>
                <a:ea typeface="メイリオ" panose="020B0604030504040204" pitchFamily="50" charset="-128"/>
              </a:rPr>
              <a:t>事業者が感染対策上または事業上の理由等により、利用者</a:t>
            </a:r>
            <a:endParaRPr lang="en-US" altLang="ja-JP" sz="1300" dirty="0">
              <a:latin typeface="メイリオ" panose="020B0604030504040204" pitchFamily="50" charset="-128"/>
              <a:ea typeface="メイリオ" panose="020B0604030504040204" pitchFamily="50" charset="-128"/>
            </a:endParaRPr>
          </a:p>
          <a:p>
            <a:pPr>
              <a:lnSpc>
                <a:spcPct val="150000"/>
              </a:lnSpc>
            </a:pPr>
            <a:r>
              <a:rPr lang="en-US" altLang="ja-JP" sz="1300" dirty="0">
                <a:latin typeface="メイリオ" panose="020B0604030504040204" pitchFamily="50" charset="-128"/>
                <a:ea typeface="メイリオ" panose="020B0604030504040204" pitchFamily="50" charset="-128"/>
              </a:rPr>
              <a:t> </a:t>
            </a:r>
            <a:r>
              <a:rPr lang="ja-JP" altLang="en-US" sz="1300" dirty="0">
                <a:latin typeface="メイリオ" panose="020B0604030504040204" pitchFamily="50" charset="-128"/>
                <a:ea typeface="メイリオ" panose="020B0604030504040204" pitchFamily="50" charset="-128"/>
              </a:rPr>
              <a:t>　 または従業員にマスク着用を求めることは許容されます。</a:t>
            </a:r>
            <a:endParaRPr kumimoji="1" lang="en-US" altLang="ja-JP" sz="1300" dirty="0">
              <a:latin typeface="メイリオ" panose="020B0604030504040204" pitchFamily="50" charset="-128"/>
              <a:ea typeface="メイリオ" panose="020B0604030504040204" pitchFamily="50" charset="-128"/>
            </a:endParaRPr>
          </a:p>
        </p:txBody>
      </p:sp>
      <p:sp>
        <p:nvSpPr>
          <p:cNvPr id="68" name="テキスト ボックス 67"/>
          <p:cNvSpPr txBox="1"/>
          <p:nvPr/>
        </p:nvSpPr>
        <p:spPr>
          <a:xfrm>
            <a:off x="10031357" y="4959948"/>
            <a:ext cx="2018275" cy="646331"/>
          </a:xfrm>
          <a:prstGeom prst="rect">
            <a:avLst/>
          </a:prstGeom>
          <a:noFill/>
        </p:spPr>
        <p:txBody>
          <a:bodyPr wrap="square" rtlCol="0">
            <a:spAutoFit/>
          </a:bodyPr>
          <a:lstStyle/>
          <a:p>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事業者が感染対策上または事業上</a:t>
            </a:r>
            <a:endParaRPr kumimoji="1"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の理由等により、利用者又は従業</a:t>
            </a:r>
            <a:endParaRPr kumimoji="1"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員にマスク着用を求める</a:t>
            </a:r>
            <a:r>
              <a:rPr kumimoji="1" lang="ja-JP" altLang="en-US" sz="900" dirty="0" err="1">
                <a:latin typeface="メイリオ" panose="020B0604030504040204" pitchFamily="50" charset="-128"/>
                <a:ea typeface="メイリオ" panose="020B0604030504040204" pitchFamily="50" charset="-128"/>
              </a:rPr>
              <a:t>場合があ</a:t>
            </a:r>
            <a:endParaRPr kumimoji="1" lang="en-US" altLang="ja-JP" sz="900" dirty="0">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　</a:t>
            </a:r>
            <a:r>
              <a:rPr kumimoji="1" lang="ja-JP" altLang="en-US" sz="900" dirty="0">
                <a:latin typeface="メイリオ" panose="020B0604030504040204" pitchFamily="50" charset="-128"/>
                <a:ea typeface="メイリオ" panose="020B0604030504040204" pitchFamily="50" charset="-128"/>
              </a:rPr>
              <a:t>ります。</a:t>
            </a:r>
            <a:endParaRPr kumimoji="1" lang="en-US" altLang="ja-JP" sz="900" dirty="0">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flipH="1">
            <a:off x="10699902" y="5766275"/>
            <a:ext cx="1298018" cy="1080000"/>
          </a:xfrm>
          <a:prstGeom prst="rect">
            <a:avLst/>
          </a:prstGeom>
        </p:spPr>
      </p:pic>
      <p:sp>
        <p:nvSpPr>
          <p:cNvPr id="69" name="スライド番号プレースホルダー 1"/>
          <p:cNvSpPr txBox="1">
            <a:spLocks/>
          </p:cNvSpPr>
          <p:nvPr/>
        </p:nvSpPr>
        <p:spPr>
          <a:xfrm>
            <a:off x="9405257" y="6454443"/>
            <a:ext cx="2743200" cy="365125"/>
          </a:xfrm>
          <a:prstGeom prst="rect">
            <a:avLst/>
          </a:prstGeom>
        </p:spPr>
        <p:txBody>
          <a:bodyPr anchor="ctr"/>
          <a:lstStyle>
            <a:defPPr>
              <a:defRPr lang="ja-JP"/>
            </a:defPPr>
            <a:lvl1pPr marR="0" lvl="0" indent="0" algn="r" fontAlgn="auto">
              <a:lnSpc>
                <a:spcPct val="100000"/>
              </a:lnSpc>
              <a:spcBef>
                <a:spcPts val="0"/>
              </a:spcBef>
              <a:spcAft>
                <a:spcPts val="0"/>
              </a:spcAft>
              <a:buClrTx/>
              <a:buSzTx/>
              <a:buFontTx/>
              <a:buNone/>
              <a:tabLst/>
              <a:defRPr sz="12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fld id="{4EEE37CB-1F99-4C9C-8560-BC410560B7E2}" type="slidenum">
              <a:rPr lang="ja-JP" altLang="en-US"/>
              <a:pPr/>
              <a:t>3</a:t>
            </a:fld>
            <a:endParaRPr lang="ja-JP" altLang="en-US" dirty="0"/>
          </a:p>
        </p:txBody>
      </p:sp>
    </p:spTree>
    <p:extLst>
      <p:ext uri="{BB962C8B-B14F-4D97-AF65-F5344CB8AC3E}">
        <p14:creationId xmlns:p14="http://schemas.microsoft.com/office/powerpoint/2010/main" val="279172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角丸四角形 78"/>
          <p:cNvSpPr/>
          <p:nvPr/>
        </p:nvSpPr>
        <p:spPr>
          <a:xfrm>
            <a:off x="132963" y="5123142"/>
            <a:ext cx="11846957" cy="1538023"/>
          </a:xfrm>
          <a:prstGeom prst="roundRect">
            <a:avLst>
              <a:gd name="adj" fmla="val 2041"/>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スライド番号プレースホルダー 1"/>
          <p:cNvSpPr txBox="1">
            <a:spLocks/>
          </p:cNvSpPr>
          <p:nvPr/>
        </p:nvSpPr>
        <p:spPr>
          <a:xfrm>
            <a:off x="9444446" y="6532437"/>
            <a:ext cx="2743200" cy="365125"/>
          </a:xfrm>
          <a:prstGeom prst="rect">
            <a:avLst/>
          </a:prstGeom>
        </p:spPr>
        <p:txBody>
          <a:bodyPr anchor="ctr"/>
          <a:lstStyle>
            <a:defPPr>
              <a:defRPr lang="ja-JP"/>
            </a:defPPr>
            <a:lvl1pPr marR="0" lvl="0" indent="0" algn="r" fontAlgn="auto">
              <a:lnSpc>
                <a:spcPct val="100000"/>
              </a:lnSpc>
              <a:spcBef>
                <a:spcPts val="0"/>
              </a:spcBef>
              <a:spcAft>
                <a:spcPts val="0"/>
              </a:spcAft>
              <a:buClrTx/>
              <a:buSzTx/>
              <a:buFontTx/>
              <a:buNone/>
              <a:tabLst/>
              <a:defRPr sz="12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fld id="{4EEE37CB-1F99-4C9C-8560-BC410560B7E2}" type="slidenum">
              <a:rPr lang="ja-JP" altLang="en-US"/>
              <a:pPr/>
              <a:t>4</a:t>
            </a:fld>
            <a:endParaRPr lang="ja-JP" altLang="en-US" dirty="0"/>
          </a:p>
        </p:txBody>
      </p:sp>
      <p:sp>
        <p:nvSpPr>
          <p:cNvPr id="10" name="正方形/長方形 9"/>
          <p:cNvSpPr/>
          <p:nvPr/>
        </p:nvSpPr>
        <p:spPr>
          <a:xfrm>
            <a:off x="20169" y="500344"/>
            <a:ext cx="12158031" cy="6319224"/>
          </a:xfrm>
          <a:prstGeom prst="rect">
            <a:avLst/>
          </a:prstGeom>
          <a:noFill/>
          <a:ln w="57150">
            <a:solidFill>
              <a:srgbClr val="FF85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テキスト ボックス 10"/>
          <p:cNvSpPr txBox="1"/>
          <p:nvPr/>
        </p:nvSpPr>
        <p:spPr>
          <a:xfrm>
            <a:off x="-13662" y="1"/>
            <a:ext cx="12205662" cy="683099"/>
          </a:xfrm>
          <a:prstGeom prst="rect">
            <a:avLst/>
          </a:prstGeom>
          <a:solidFill>
            <a:srgbClr val="FF7C80"/>
          </a:solidFill>
        </p:spPr>
        <p:txBody>
          <a:bodyPr wrap="square" lIns="36000" tIns="108000" rIns="36000" bIns="36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48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 </a:t>
            </a:r>
            <a:r>
              <a:rPr lang="ja-JP" altLang="en-US" sz="39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陽性になった場合の対応について</a:t>
            </a:r>
            <a:endParaRPr kumimoji="1" lang="en-US" altLang="ja-JP" sz="3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p:txBody>
      </p:sp>
      <p:sp>
        <p:nvSpPr>
          <p:cNvPr id="14" name="角丸四角形 13"/>
          <p:cNvSpPr/>
          <p:nvPr/>
        </p:nvSpPr>
        <p:spPr>
          <a:xfrm>
            <a:off x="195045" y="828279"/>
            <a:ext cx="7441782" cy="4082779"/>
          </a:xfrm>
          <a:prstGeom prst="roundRect">
            <a:avLst>
              <a:gd name="adj" fmla="val 2041"/>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aha</a:t>
            </a:r>
            <a:endParaRPr kumimoji="1" lang="ja-JP" altLang="en-US" dirty="0"/>
          </a:p>
        </p:txBody>
      </p:sp>
      <p:sp>
        <p:nvSpPr>
          <p:cNvPr id="17" name="テキスト ボックス 16"/>
          <p:cNvSpPr txBox="1"/>
          <p:nvPr/>
        </p:nvSpPr>
        <p:spPr>
          <a:xfrm>
            <a:off x="849945" y="862286"/>
            <a:ext cx="2696759" cy="461665"/>
          </a:xfrm>
          <a:prstGeom prst="rect">
            <a:avLst/>
          </a:prstGeom>
          <a:noFill/>
        </p:spPr>
        <p:txBody>
          <a:bodyPr wrap="square" rtlCol="0">
            <a:spAutoFit/>
          </a:bodyPr>
          <a:lstStyle/>
          <a:p>
            <a:r>
              <a:rPr lang="ja-JP" altLang="en-US" sz="2400" b="1" dirty="0">
                <a:solidFill>
                  <a:srgbClr val="FF6600"/>
                </a:solidFill>
                <a:latin typeface="メイリオ" panose="020B0604030504040204" pitchFamily="50" charset="-128"/>
                <a:ea typeface="メイリオ" panose="020B0604030504040204" pitchFamily="50" charset="-128"/>
              </a:rPr>
              <a:t>陽性になった場合</a:t>
            </a:r>
            <a:endParaRPr kumimoji="1" lang="ja-JP" altLang="en-US" sz="2400" b="1" dirty="0">
              <a:solidFill>
                <a:srgbClr val="FF6600"/>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681474" y="1440615"/>
            <a:ext cx="6630217" cy="584775"/>
          </a:xfrm>
          <a:prstGeom prst="rect">
            <a:avLst/>
          </a:prstGeom>
          <a:noFill/>
        </p:spPr>
        <p:txBody>
          <a:bodyPr wrap="square" rIns="36000" rtlCol="0">
            <a:spAutoFit/>
          </a:bodyPr>
          <a:lstStyle/>
          <a:p>
            <a:r>
              <a:rPr lang="ja-JP" altLang="en-US" sz="1600" b="1" dirty="0">
                <a:latin typeface="メイリオ" panose="020B0604030504040204" pitchFamily="50" charset="-128"/>
                <a:ea typeface="メイリオ" panose="020B0604030504040204" pitchFamily="50" charset="-128"/>
              </a:rPr>
              <a:t>５月８日以降は、５日を経過し、かつ、症状軽快から２４時間経過するまでの間は外出を控える</a:t>
            </a:r>
            <a:endParaRPr lang="en-US" altLang="ja-JP" sz="1600" b="1" dirty="0">
              <a:latin typeface="メイリオ" panose="020B0604030504040204" pitchFamily="50" charset="-128"/>
              <a:ea typeface="メイリオ" panose="020B0604030504040204" pitchFamily="50" charset="-128"/>
            </a:endParaRPr>
          </a:p>
        </p:txBody>
      </p:sp>
      <p:sp>
        <p:nvSpPr>
          <p:cNvPr id="42" name="角丸四角形 41"/>
          <p:cNvSpPr/>
          <p:nvPr/>
        </p:nvSpPr>
        <p:spPr>
          <a:xfrm>
            <a:off x="620663" y="2709701"/>
            <a:ext cx="619129" cy="47432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tIns="144000" rIns="72000" bIns="90000" rtlCol="0" anchor="ctr"/>
          <a:lstStyle/>
          <a:p>
            <a:pPr algn="ctr"/>
            <a:r>
              <a:rPr lang="ja-JP" altLang="en-US" sz="2400" b="1" dirty="0">
                <a:solidFill>
                  <a:schemeClr val="bg1"/>
                </a:solidFill>
                <a:latin typeface="メイリオ" panose="020B0604030504040204" pitchFamily="50" charset="-128"/>
                <a:ea typeface="メイリオ" panose="020B0604030504040204" pitchFamily="50" charset="-128"/>
              </a:rPr>
              <a:t>２</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pic>
        <p:nvPicPr>
          <p:cNvPr id="27" name="図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52" y="1424021"/>
            <a:ext cx="528572" cy="434773"/>
          </a:xfrm>
          <a:prstGeom prst="rect">
            <a:avLst/>
          </a:prstGeom>
        </p:spPr>
      </p:pic>
      <p:sp>
        <p:nvSpPr>
          <p:cNvPr id="37" name="角丸四角形 36"/>
          <p:cNvSpPr/>
          <p:nvPr/>
        </p:nvSpPr>
        <p:spPr>
          <a:xfrm>
            <a:off x="132963" y="803511"/>
            <a:ext cx="548512" cy="520440"/>
          </a:xfrm>
          <a:prstGeom prst="roundRect">
            <a:avLst>
              <a:gd name="adj" fmla="val 864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１</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21" name="角丸四角形 20"/>
          <p:cNvSpPr/>
          <p:nvPr/>
        </p:nvSpPr>
        <p:spPr>
          <a:xfrm>
            <a:off x="7703476" y="834367"/>
            <a:ext cx="4375583" cy="4067811"/>
          </a:xfrm>
          <a:prstGeom prst="roundRect">
            <a:avLst>
              <a:gd name="adj" fmla="val 2041"/>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8390359" y="940180"/>
            <a:ext cx="3821672" cy="461665"/>
          </a:xfrm>
          <a:prstGeom prst="rect">
            <a:avLst/>
          </a:prstGeom>
          <a:noFill/>
        </p:spPr>
        <p:txBody>
          <a:bodyPr wrap="square" rtlCol="0">
            <a:spAutoFit/>
          </a:bodyPr>
          <a:lstStyle/>
          <a:p>
            <a:r>
              <a:rPr lang="ja-JP" altLang="en-US" sz="2400" b="1" dirty="0">
                <a:solidFill>
                  <a:srgbClr val="FF6600"/>
                </a:solidFill>
                <a:latin typeface="メイリオ" panose="020B0604030504040204" pitchFamily="50" charset="-128"/>
                <a:ea typeface="メイリオ" panose="020B0604030504040204" pitchFamily="50" charset="-128"/>
              </a:rPr>
              <a:t>家族が陽性になった場合</a:t>
            </a:r>
            <a:endParaRPr kumimoji="1" lang="ja-JP" altLang="en-US" sz="2400" b="1" dirty="0">
              <a:solidFill>
                <a:srgbClr val="FF6600"/>
              </a:solidFill>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8252553" y="1553112"/>
            <a:ext cx="2406600" cy="338554"/>
          </a:xfrm>
          <a:prstGeom prst="rect">
            <a:avLst/>
          </a:prstGeom>
          <a:noFill/>
        </p:spPr>
        <p:txBody>
          <a:bodyPr wrap="square" rtlCol="0">
            <a:spAutoFit/>
          </a:bodyPr>
          <a:lstStyle/>
          <a:p>
            <a:r>
              <a:rPr lang="en-US" altLang="ja-JP" sz="1600" b="1" dirty="0">
                <a:latin typeface="メイリオ" panose="020B0604030504040204" pitchFamily="50" charset="-128"/>
                <a:ea typeface="メイリオ" panose="020B0604030504040204" pitchFamily="50" charset="-128"/>
              </a:rPr>
              <a:t>5</a:t>
            </a:r>
            <a:r>
              <a:rPr lang="ja-JP" altLang="en-US" sz="1600" b="1" dirty="0">
                <a:latin typeface="メイリオ" panose="020B0604030504040204" pitchFamily="50" charset="-128"/>
                <a:ea typeface="メイリオ" panose="020B0604030504040204" pitchFamily="50" charset="-128"/>
              </a:rPr>
              <a:t>日間は体調に注意する</a:t>
            </a:r>
            <a:endParaRPr lang="en-US" altLang="ja-JP" sz="1600" b="1" dirty="0">
              <a:latin typeface="メイリオ" panose="020B0604030504040204" pitchFamily="50" charset="-128"/>
              <a:ea typeface="メイリオ" panose="020B0604030504040204" pitchFamily="50" charset="-128"/>
            </a:endParaRPr>
          </a:p>
        </p:txBody>
      </p:sp>
      <p:pic>
        <p:nvPicPr>
          <p:cNvPr id="44" name="図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730" y="1516529"/>
            <a:ext cx="528572" cy="434773"/>
          </a:xfrm>
          <a:prstGeom prst="rect">
            <a:avLst/>
          </a:prstGeom>
        </p:spPr>
      </p:pic>
      <p:sp>
        <p:nvSpPr>
          <p:cNvPr id="47" name="テキスト ボックス 46"/>
          <p:cNvSpPr txBox="1"/>
          <p:nvPr/>
        </p:nvSpPr>
        <p:spPr>
          <a:xfrm>
            <a:off x="8191887" y="2174481"/>
            <a:ext cx="3966657" cy="338554"/>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重症化リスクの高い方との接触を控える</a:t>
            </a:r>
            <a:endParaRPr lang="en-US" altLang="ja-JP" sz="1600" b="1" dirty="0">
              <a:latin typeface="メイリオ" panose="020B0604030504040204" pitchFamily="50" charset="-128"/>
              <a:ea typeface="メイリオ" panose="020B0604030504040204" pitchFamily="50" charset="-128"/>
            </a:endParaRPr>
          </a:p>
        </p:txBody>
      </p:sp>
      <p:pic>
        <p:nvPicPr>
          <p:cNvPr id="48" name="図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730" y="2137898"/>
            <a:ext cx="528572" cy="434773"/>
          </a:xfrm>
          <a:prstGeom prst="rect">
            <a:avLst/>
          </a:prstGeom>
        </p:spPr>
      </p:pic>
      <p:sp>
        <p:nvSpPr>
          <p:cNvPr id="49" name="テキスト ボックス 48"/>
          <p:cNvSpPr txBox="1"/>
          <p:nvPr/>
        </p:nvSpPr>
        <p:spPr>
          <a:xfrm>
            <a:off x="681474" y="2033786"/>
            <a:ext cx="6641195" cy="584775"/>
          </a:xfrm>
          <a:prstGeom prst="rect">
            <a:avLst/>
          </a:prstGeom>
          <a:noFill/>
        </p:spPr>
        <p:txBody>
          <a:bodyPr wrap="square" rIns="36000" rtlCol="0">
            <a:spAutoFit/>
          </a:bodyPr>
          <a:lstStyle/>
          <a:p>
            <a:r>
              <a:rPr lang="ja-JP" altLang="en-US" sz="1600" b="1" dirty="0">
                <a:latin typeface="メイリオ" panose="020B0604030504040204" pitchFamily="50" charset="-128"/>
                <a:ea typeface="メイリオ" panose="020B0604030504040204" pitchFamily="50" charset="-128"/>
              </a:rPr>
              <a:t>その後も１０日間が経過するまでは、マスク着用や重症化リスクの高い方との接触は控える</a:t>
            </a:r>
            <a:endParaRPr lang="en-US" altLang="ja-JP" sz="1600" b="1" dirty="0">
              <a:latin typeface="メイリオ" panose="020B0604030504040204" pitchFamily="50" charset="-128"/>
              <a:ea typeface="メイリオ" panose="020B0604030504040204" pitchFamily="50" charset="-128"/>
            </a:endParaRPr>
          </a:p>
        </p:txBody>
      </p:sp>
      <p:pic>
        <p:nvPicPr>
          <p:cNvPr id="50" name="図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52" y="2017192"/>
            <a:ext cx="528572" cy="434773"/>
          </a:xfrm>
          <a:prstGeom prst="rect">
            <a:avLst/>
          </a:prstGeom>
        </p:spPr>
      </p:pic>
      <p:sp>
        <p:nvSpPr>
          <p:cNvPr id="63" name="フローチャート: 代替処理 62"/>
          <p:cNvSpPr/>
          <p:nvPr/>
        </p:nvSpPr>
        <p:spPr>
          <a:xfrm>
            <a:off x="407219" y="4973362"/>
            <a:ext cx="4294887" cy="369244"/>
          </a:xfrm>
          <a:prstGeom prst="flowChartAlternateProcess">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550549" y="4960867"/>
            <a:ext cx="4233514" cy="461665"/>
          </a:xfrm>
          <a:prstGeom prst="rect">
            <a:avLst/>
          </a:prstGeom>
          <a:noFill/>
        </p:spPr>
        <p:txBody>
          <a:bodyPr wrap="square" rtlCol="0">
            <a:spAutoFit/>
          </a:bodyPr>
          <a:lstStyle/>
          <a:p>
            <a:r>
              <a:rPr lang="ja-JP" altLang="en-US" sz="2400" b="1" dirty="0">
                <a:solidFill>
                  <a:schemeClr val="bg1"/>
                </a:solidFill>
                <a:latin typeface="メイリオ" panose="020B0604030504040204" pitchFamily="50" charset="-128"/>
                <a:ea typeface="メイリオ" panose="020B0604030504040204" pitchFamily="50" charset="-128"/>
              </a:rPr>
              <a:t>検査キット・お薬等の準備を</a:t>
            </a:r>
            <a:endParaRPr kumimoji="1" lang="ja-JP" altLang="en-US" sz="2400" b="1" dirty="0">
              <a:solidFill>
                <a:schemeClr val="bg1"/>
              </a:solidFill>
              <a:latin typeface="メイリオ" panose="020B0604030504040204" pitchFamily="50" charset="-128"/>
              <a:ea typeface="メイリオ" panose="020B0604030504040204" pitchFamily="50" charset="-128"/>
            </a:endParaRPr>
          </a:p>
        </p:txBody>
      </p:sp>
      <p:sp>
        <p:nvSpPr>
          <p:cNvPr id="66" name="テキスト ボックス 65"/>
          <p:cNvSpPr txBox="1"/>
          <p:nvPr/>
        </p:nvSpPr>
        <p:spPr>
          <a:xfrm>
            <a:off x="380194" y="5346626"/>
            <a:ext cx="9425860" cy="1323439"/>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　 新型コロナ抗原定性検査キット</a:t>
            </a:r>
            <a:endParaRPr kumimoji="1"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「体外診断用医薬品」または「第</a:t>
            </a:r>
            <a:r>
              <a:rPr lang="en-US" altLang="ja-JP" sz="1400" dirty="0">
                <a:latin typeface="メイリオ" panose="020B0604030504040204" pitchFamily="50" charset="-128"/>
                <a:ea typeface="メイリオ" panose="020B0604030504040204" pitchFamily="50" charset="-128"/>
              </a:rPr>
              <a:t>1</a:t>
            </a:r>
            <a:r>
              <a:rPr lang="ja-JP" altLang="en-US" sz="1400" dirty="0">
                <a:latin typeface="メイリオ" panose="020B0604030504040204" pitchFamily="50" charset="-128"/>
                <a:ea typeface="メイリオ" panose="020B0604030504040204" pitchFamily="50" charset="-128"/>
              </a:rPr>
              <a:t>類医薬品」と表示されているキットを使用してください。</a:t>
            </a:r>
            <a:r>
              <a:rPr lang="ja-JP" altLang="en-US" sz="1700" dirty="0">
                <a:latin typeface="メイリオ" panose="020B0604030504040204" pitchFamily="50" charset="-128"/>
                <a:ea typeface="メイリオ" panose="020B0604030504040204" pitchFamily="50" charset="-128"/>
              </a:rPr>
              <a:t>　　　</a:t>
            </a:r>
            <a:r>
              <a:rPr lang="ja-JP" altLang="en-US" sz="2000" b="1" dirty="0">
                <a:latin typeface="メイリオ" panose="020B0604030504040204" pitchFamily="50" charset="-128"/>
                <a:ea typeface="メイリオ" panose="020B0604030504040204" pitchFamily="50" charset="-128"/>
              </a:rPr>
              <a:t>解熱鎮　　　</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解熱鎮痛薬</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　 日持ちする食料</a:t>
            </a:r>
            <a:r>
              <a:rPr lang="ja-JP" altLang="en-US" sz="1400" dirty="0">
                <a:latin typeface="メイリオ" panose="020B0604030504040204" pitchFamily="50" charset="-128"/>
                <a:ea typeface="メイリオ" panose="020B0604030504040204" pitchFamily="50" charset="-128"/>
              </a:rPr>
              <a:t>（ゼリーなど体調がすぐれない時でも食べやすいもの、</a:t>
            </a:r>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7</a:t>
            </a:r>
            <a:r>
              <a:rPr lang="ja-JP" altLang="en-US" sz="1400" dirty="0">
                <a:latin typeface="メイリオ" panose="020B0604030504040204" pitchFamily="50" charset="-128"/>
                <a:ea typeface="メイリオ" panose="020B0604030504040204" pitchFamily="50" charset="-128"/>
              </a:rPr>
              <a:t>日分を目安に）</a:t>
            </a:r>
          </a:p>
        </p:txBody>
      </p:sp>
      <p:sp>
        <p:nvSpPr>
          <p:cNvPr id="67" name="フローチャート: 結合子 66"/>
          <p:cNvSpPr/>
          <p:nvPr/>
        </p:nvSpPr>
        <p:spPr>
          <a:xfrm>
            <a:off x="8243741" y="5060581"/>
            <a:ext cx="2415412" cy="1640939"/>
          </a:xfrm>
          <a:prstGeom prst="flowChartConnector">
            <a:avLst/>
          </a:prstGeom>
          <a:solidFill>
            <a:srgbClr val="FF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二等辺三角形 67"/>
          <p:cNvSpPr/>
          <p:nvPr/>
        </p:nvSpPr>
        <p:spPr>
          <a:xfrm rot="5400000">
            <a:off x="10337602" y="5486970"/>
            <a:ext cx="620244" cy="551168"/>
          </a:xfrm>
          <a:prstGeom prst="triangle">
            <a:avLst/>
          </a:prstGeom>
          <a:solidFill>
            <a:srgbClr val="FFC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7661" y="5205394"/>
            <a:ext cx="1513719" cy="1399686"/>
          </a:xfrm>
          <a:prstGeom prst="rect">
            <a:avLst/>
          </a:prstGeom>
        </p:spPr>
      </p:pic>
      <p:pic>
        <p:nvPicPr>
          <p:cNvPr id="71" name="図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194" y="5358845"/>
            <a:ext cx="365708" cy="300810"/>
          </a:xfrm>
          <a:prstGeom prst="rect">
            <a:avLst/>
          </a:prstGeom>
        </p:spPr>
      </p:pic>
      <p:pic>
        <p:nvPicPr>
          <p:cNvPr id="72" name="図 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695" y="5973674"/>
            <a:ext cx="365708" cy="300810"/>
          </a:xfrm>
          <a:prstGeom prst="rect">
            <a:avLst/>
          </a:prstGeom>
        </p:spPr>
      </p:pic>
      <p:pic>
        <p:nvPicPr>
          <p:cNvPr id="73" name="図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695" y="6298051"/>
            <a:ext cx="365708" cy="300810"/>
          </a:xfrm>
          <a:prstGeom prst="rect">
            <a:avLst/>
          </a:prstGeom>
        </p:spPr>
      </p:pic>
      <p:pic>
        <p:nvPicPr>
          <p:cNvPr id="74" name="図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44263" y="5645849"/>
            <a:ext cx="299849" cy="216558"/>
          </a:xfrm>
          <a:prstGeom prst="rect">
            <a:avLst/>
          </a:prstGeom>
        </p:spPr>
      </p:pic>
      <p:pic>
        <p:nvPicPr>
          <p:cNvPr id="75" name="図 7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84789" y="5833558"/>
            <a:ext cx="257921" cy="223235"/>
          </a:xfrm>
          <a:prstGeom prst="rect">
            <a:avLst/>
          </a:prstGeom>
        </p:spPr>
      </p:pic>
      <p:sp>
        <p:nvSpPr>
          <p:cNvPr id="76" name="テキスト ボックス 75"/>
          <p:cNvSpPr txBox="1"/>
          <p:nvPr/>
        </p:nvSpPr>
        <p:spPr>
          <a:xfrm>
            <a:off x="8448618" y="5116925"/>
            <a:ext cx="2142900" cy="1554272"/>
          </a:xfrm>
          <a:prstGeom prst="rect">
            <a:avLst/>
          </a:prstGeom>
          <a:noFill/>
        </p:spPr>
        <p:txBody>
          <a:bodyPr wrap="square" rtlCol="0">
            <a:spAutoFit/>
          </a:bodyPr>
          <a:lstStyle/>
          <a:p>
            <a:r>
              <a:rPr kumimoji="1" lang="ja-JP" altLang="en-US" sz="2000" b="1" dirty="0">
                <a:solidFill>
                  <a:srgbClr val="FF0000"/>
                </a:solidFill>
                <a:latin typeface="メイリオ" panose="020B0604030504040204" pitchFamily="50" charset="-128"/>
                <a:ea typeface="メイリオ" panose="020B0604030504040204" pitchFamily="50" charset="-128"/>
              </a:rPr>
              <a:t>　　 </a:t>
            </a:r>
            <a:r>
              <a:rPr kumimoji="1" lang="ja-JP" altLang="en-US" b="1" dirty="0">
                <a:solidFill>
                  <a:schemeClr val="tx2">
                    <a:lumMod val="75000"/>
                  </a:schemeClr>
                </a:solidFill>
                <a:latin typeface="メイリオ" panose="020B0604030504040204" pitchFamily="50" charset="-128"/>
                <a:ea typeface="メイリオ" panose="020B0604030504040204" pitchFamily="50" charset="-128"/>
              </a:rPr>
              <a:t>注意</a:t>
            </a:r>
            <a:r>
              <a:rPr lang="ja-JP" altLang="en-US" b="1" dirty="0">
                <a:solidFill>
                  <a:schemeClr val="tx2">
                    <a:lumMod val="75000"/>
                  </a:schemeClr>
                </a:solidFill>
                <a:latin typeface="メイリオ" panose="020B0604030504040204" pitchFamily="50" charset="-128"/>
                <a:ea typeface="メイリオ" panose="020B0604030504040204" pitchFamily="50" charset="-128"/>
              </a:rPr>
              <a:t>！</a:t>
            </a:r>
            <a:endParaRPr kumimoji="1" lang="en-US" altLang="ja-JP" b="1" dirty="0">
              <a:solidFill>
                <a:schemeClr val="tx2">
                  <a:lumMod val="75000"/>
                </a:schemeClr>
              </a:solidFill>
              <a:latin typeface="メイリオ" panose="020B0604030504040204" pitchFamily="50" charset="-128"/>
              <a:ea typeface="メイリオ" panose="020B0604030504040204" pitchFamily="50" charset="-128"/>
            </a:endParaRPr>
          </a:p>
          <a:p>
            <a:r>
              <a:rPr lang="ja-JP" altLang="en-US" sz="1500" dirty="0">
                <a:solidFill>
                  <a:schemeClr val="tx2">
                    <a:lumMod val="75000"/>
                  </a:schemeClr>
                </a:solidFill>
                <a:latin typeface="メイリオ" panose="020B0604030504040204" pitchFamily="50" charset="-128"/>
                <a:ea typeface="メイリオ" panose="020B0604030504040204" pitchFamily="50" charset="-128"/>
              </a:rPr>
              <a:t>検査キットや、</a:t>
            </a:r>
            <a:endParaRPr lang="en-US" altLang="ja-JP" sz="1500" dirty="0">
              <a:solidFill>
                <a:schemeClr val="tx2">
                  <a:lumMod val="75000"/>
                </a:schemeClr>
              </a:solidFill>
              <a:latin typeface="メイリオ" panose="020B0604030504040204" pitchFamily="50" charset="-128"/>
              <a:ea typeface="メイリオ" panose="020B0604030504040204" pitchFamily="50" charset="-128"/>
            </a:endParaRPr>
          </a:p>
          <a:p>
            <a:r>
              <a:rPr kumimoji="1" lang="ja-JP" altLang="en-US" sz="1500" dirty="0">
                <a:solidFill>
                  <a:schemeClr val="tx2">
                    <a:lumMod val="75000"/>
                  </a:schemeClr>
                </a:solidFill>
                <a:latin typeface="メイリオ" panose="020B0604030504040204" pitchFamily="50" charset="-128"/>
                <a:ea typeface="メイリオ" panose="020B0604030504040204" pitchFamily="50" charset="-128"/>
              </a:rPr>
              <a:t>解熱鎮痛薬の購入</a:t>
            </a:r>
            <a:r>
              <a:rPr lang="ja-JP" altLang="en-US" sz="1500" dirty="0">
                <a:solidFill>
                  <a:schemeClr val="tx2">
                    <a:lumMod val="75000"/>
                  </a:schemeClr>
                </a:solidFill>
                <a:latin typeface="メイリオ" panose="020B0604030504040204" pitchFamily="50" charset="-128"/>
                <a:ea typeface="メイリオ" panose="020B0604030504040204" pitchFamily="50" charset="-128"/>
              </a:rPr>
              <a:t>に</a:t>
            </a:r>
            <a:endParaRPr lang="en-US" altLang="ja-JP" sz="1500" dirty="0">
              <a:solidFill>
                <a:schemeClr val="tx2">
                  <a:lumMod val="75000"/>
                </a:schemeClr>
              </a:solidFill>
              <a:latin typeface="メイリオ" panose="020B0604030504040204" pitchFamily="50" charset="-128"/>
              <a:ea typeface="メイリオ" panose="020B0604030504040204" pitchFamily="50" charset="-128"/>
            </a:endParaRPr>
          </a:p>
          <a:p>
            <a:r>
              <a:rPr lang="ja-JP" altLang="en-US" sz="1500" dirty="0">
                <a:solidFill>
                  <a:schemeClr val="tx2">
                    <a:lumMod val="75000"/>
                  </a:schemeClr>
                </a:solidFill>
                <a:latin typeface="メイリオ" panose="020B0604030504040204" pitchFamily="50" charset="-128"/>
                <a:ea typeface="メイリオ" panose="020B0604030504040204" pitchFamily="50" charset="-128"/>
              </a:rPr>
              <a:t>あたっては、</a:t>
            </a:r>
            <a:endParaRPr lang="en-US" altLang="ja-JP" sz="1500" dirty="0">
              <a:solidFill>
                <a:schemeClr val="tx2">
                  <a:lumMod val="75000"/>
                </a:schemeClr>
              </a:solidFill>
              <a:latin typeface="メイリオ" panose="020B0604030504040204" pitchFamily="50" charset="-128"/>
              <a:ea typeface="メイリオ" panose="020B0604030504040204" pitchFamily="50" charset="-128"/>
            </a:endParaRPr>
          </a:p>
          <a:p>
            <a:r>
              <a:rPr kumimoji="1" lang="ja-JP" altLang="en-US" sz="1500" dirty="0">
                <a:solidFill>
                  <a:schemeClr val="tx2">
                    <a:lumMod val="75000"/>
                  </a:schemeClr>
                </a:solidFill>
                <a:latin typeface="メイリオ" panose="020B0604030504040204" pitchFamily="50" charset="-128"/>
                <a:ea typeface="メイリオ" panose="020B0604030504040204" pitchFamily="50" charset="-128"/>
              </a:rPr>
              <a:t>薬剤師等</a:t>
            </a:r>
            <a:r>
              <a:rPr lang="ja-JP" altLang="en-US" sz="1500" dirty="0">
                <a:solidFill>
                  <a:schemeClr val="tx2">
                    <a:lumMod val="75000"/>
                  </a:schemeClr>
                </a:solidFill>
                <a:latin typeface="メイリオ" panose="020B0604030504040204" pitchFamily="50" charset="-128"/>
                <a:ea typeface="メイリオ" panose="020B0604030504040204" pitchFamily="50" charset="-128"/>
              </a:rPr>
              <a:t>にご相談</a:t>
            </a:r>
            <a:endParaRPr lang="en-US" altLang="ja-JP" sz="1500" dirty="0">
              <a:solidFill>
                <a:schemeClr val="tx2">
                  <a:lumMod val="75000"/>
                </a:schemeClr>
              </a:solidFill>
              <a:latin typeface="メイリオ" panose="020B0604030504040204" pitchFamily="50" charset="-128"/>
              <a:ea typeface="メイリオ" panose="020B0604030504040204" pitchFamily="50" charset="-128"/>
            </a:endParaRPr>
          </a:p>
          <a:p>
            <a:r>
              <a:rPr kumimoji="1" lang="ja-JP" altLang="en-US" sz="1500" dirty="0">
                <a:solidFill>
                  <a:schemeClr val="tx2">
                    <a:lumMod val="75000"/>
                  </a:schemeClr>
                </a:solidFill>
                <a:latin typeface="メイリオ" panose="020B0604030504040204" pitchFamily="50" charset="-128"/>
                <a:ea typeface="メイリオ" panose="020B0604030504040204" pitchFamily="50" charset="-128"/>
              </a:rPr>
              <a:t>　ください。</a:t>
            </a:r>
            <a:endParaRPr kumimoji="1" lang="en-US" altLang="ja-JP" sz="1500" dirty="0">
              <a:solidFill>
                <a:schemeClr val="tx2">
                  <a:lumMod val="75000"/>
                </a:schemeClr>
              </a:solidFill>
              <a:latin typeface="メイリオ" panose="020B0604030504040204" pitchFamily="50" charset="-128"/>
              <a:ea typeface="メイリオ" panose="020B0604030504040204" pitchFamily="50" charset="-128"/>
            </a:endParaRPr>
          </a:p>
        </p:txBody>
      </p:sp>
      <p:pic>
        <p:nvPicPr>
          <p:cNvPr id="78" name="図 77"/>
          <p:cNvPicPr>
            <a:picLocks noChangeAspect="1"/>
          </p:cNvPicPr>
          <p:nvPr/>
        </p:nvPicPr>
        <p:blipFill>
          <a:blip r:embed="rId7"/>
          <a:stretch>
            <a:fillRect/>
          </a:stretch>
        </p:blipFill>
        <p:spPr>
          <a:xfrm>
            <a:off x="8050924" y="3103697"/>
            <a:ext cx="4344735" cy="1851526"/>
          </a:xfrm>
          <a:prstGeom prst="rect">
            <a:avLst/>
          </a:prstGeom>
        </p:spPr>
      </p:pic>
      <p:sp>
        <p:nvSpPr>
          <p:cNvPr id="80" name="角丸四角形 79"/>
          <p:cNvSpPr/>
          <p:nvPr/>
        </p:nvSpPr>
        <p:spPr>
          <a:xfrm>
            <a:off x="7708930" y="844171"/>
            <a:ext cx="548512" cy="520440"/>
          </a:xfrm>
          <a:prstGeom prst="roundRect">
            <a:avLst>
              <a:gd name="adj" fmla="val 8642"/>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400" b="1" dirty="0">
                <a:solidFill>
                  <a:schemeClr val="bg1"/>
                </a:solidFill>
                <a:latin typeface="メイリオ" panose="020B0604030504040204" pitchFamily="50" charset="-128"/>
                <a:ea typeface="メイリオ" panose="020B0604030504040204" pitchFamily="50" charset="-128"/>
              </a:rPr>
              <a:t>2</a:t>
            </a:r>
            <a:endParaRPr kumimoji="1" lang="ja-JP" altLang="en-US" b="1" dirty="0">
              <a:solidFill>
                <a:schemeClr val="bg1"/>
              </a:solidFill>
              <a:latin typeface="メイリオ" panose="020B0604030504040204" pitchFamily="50" charset="-128"/>
              <a:ea typeface="メイリオ" panose="020B0604030504040204" pitchFamily="50" charset="-128"/>
            </a:endParaRPr>
          </a:p>
        </p:txBody>
      </p:sp>
      <p:sp>
        <p:nvSpPr>
          <p:cNvPr id="82" name="テキスト ボックス 81"/>
          <p:cNvSpPr txBox="1"/>
          <p:nvPr/>
        </p:nvSpPr>
        <p:spPr>
          <a:xfrm>
            <a:off x="340020" y="2630064"/>
            <a:ext cx="7241183" cy="523220"/>
          </a:xfrm>
          <a:prstGeom prst="rect">
            <a:avLst/>
          </a:prstGeom>
          <a:noFill/>
        </p:spPr>
        <p:txBody>
          <a:bodyPr wrap="square" rIns="36000" rtlCol="0">
            <a:spAutoFit/>
          </a:bodyPr>
          <a:lstStyle/>
          <a:p>
            <a:r>
              <a:rPr lang="ja-JP" altLang="en-US" sz="1400" spc="-150" dirty="0">
                <a:latin typeface="メイリオ" panose="020B0604030504040204" pitchFamily="50" charset="-128"/>
                <a:ea typeface="メイリオ" panose="020B0604030504040204" pitchFamily="50" charset="-128"/>
              </a:rPr>
              <a:t>発症後３日間は、感染症のウイルスの平均的な排出量が非常に多く、５日間経過後は大きく減少することから、</a:t>
            </a:r>
            <a:r>
              <a:rPr lang="ja-JP" altLang="en-US" sz="1400" b="1" dirty="0">
                <a:latin typeface="メイリオ" panose="020B0604030504040204" pitchFamily="50" charset="-128"/>
                <a:ea typeface="メイリオ" panose="020B0604030504040204" pitchFamily="50" charset="-128"/>
              </a:rPr>
              <a:t>特に発症後５日間が他人に感染させるリスクが高いことに注意が必要</a:t>
            </a:r>
            <a:endParaRPr lang="en-US" altLang="ja-JP" sz="1400" b="1"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8"/>
          <a:stretch>
            <a:fillRect/>
          </a:stretch>
        </p:blipFill>
        <p:spPr>
          <a:xfrm>
            <a:off x="261590" y="3108295"/>
            <a:ext cx="7308324" cy="1702123"/>
          </a:xfrm>
          <a:prstGeom prst="rect">
            <a:avLst/>
          </a:prstGeom>
        </p:spPr>
      </p:pic>
    </p:spTree>
    <p:extLst>
      <p:ext uri="{BB962C8B-B14F-4D97-AF65-F5344CB8AC3E}">
        <p14:creationId xmlns:p14="http://schemas.microsoft.com/office/powerpoint/2010/main" val="126703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310242" y="4421902"/>
            <a:ext cx="11588247" cy="2361160"/>
          </a:xfrm>
          <a:prstGeom prst="roundRect">
            <a:avLst>
              <a:gd name="adj" fmla="val 7073"/>
            </a:avLst>
          </a:prstGeom>
          <a:solidFill>
            <a:schemeClr val="bg1"/>
          </a:solidFill>
          <a:ln w="53975">
            <a:solidFill>
              <a:srgbClr val="A9E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00"/>
              </a:solidFill>
              <a:effectLst/>
              <a:uLnTx/>
              <a:uFillTx/>
              <a:latin typeface="Calibri" panose="020F0502020204030204"/>
              <a:ea typeface="游ゴシック" panose="020B0400000000000000" pitchFamily="50" charset="-128"/>
              <a:cs typeface="+mn-cs"/>
            </a:endParaRPr>
          </a:p>
        </p:txBody>
      </p:sp>
      <p:sp>
        <p:nvSpPr>
          <p:cNvPr id="32" name="角丸四角形 31"/>
          <p:cNvSpPr/>
          <p:nvPr/>
        </p:nvSpPr>
        <p:spPr>
          <a:xfrm>
            <a:off x="310242" y="1931571"/>
            <a:ext cx="11588247" cy="2344004"/>
          </a:xfrm>
          <a:prstGeom prst="roundRect">
            <a:avLst>
              <a:gd name="adj" fmla="val 7073"/>
            </a:avLst>
          </a:prstGeom>
          <a:solidFill>
            <a:schemeClr val="bg1"/>
          </a:solidFill>
          <a:ln w="53975">
            <a:solidFill>
              <a:srgbClr val="A9E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00"/>
              </a:solidFill>
              <a:effectLst/>
              <a:uLnTx/>
              <a:uFillTx/>
              <a:latin typeface="Calibri" panose="020F0502020204030204"/>
              <a:ea typeface="游ゴシック" panose="020B0400000000000000" pitchFamily="50" charset="-128"/>
              <a:cs typeface="+mn-cs"/>
            </a:endParaRPr>
          </a:p>
        </p:txBody>
      </p:sp>
      <p:sp>
        <p:nvSpPr>
          <p:cNvPr id="6" name="角丸四角形 5"/>
          <p:cNvSpPr/>
          <p:nvPr/>
        </p:nvSpPr>
        <p:spPr>
          <a:xfrm>
            <a:off x="559681" y="840345"/>
            <a:ext cx="11030857" cy="948546"/>
          </a:xfrm>
          <a:prstGeom prst="roundRect">
            <a:avLst>
              <a:gd name="adj" fmla="val 7073"/>
            </a:avLst>
          </a:prstGeom>
          <a:solidFill>
            <a:schemeClr val="bg1"/>
          </a:solidFill>
          <a:ln w="53975">
            <a:solidFill>
              <a:srgbClr val="A9E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00"/>
              </a:solidFill>
              <a:effectLst/>
              <a:uLnTx/>
              <a:uFillTx/>
              <a:latin typeface="Calibri" panose="020F0502020204030204"/>
              <a:ea typeface="游ゴシック" panose="020B0400000000000000" pitchFamily="50" charset="-128"/>
              <a:cs typeface="+mn-cs"/>
            </a:endParaRPr>
          </a:p>
        </p:txBody>
      </p:sp>
      <p:sp>
        <p:nvSpPr>
          <p:cNvPr id="60" name="テキスト ボックス 59"/>
          <p:cNvSpPr txBox="1"/>
          <p:nvPr/>
        </p:nvSpPr>
        <p:spPr>
          <a:xfrm>
            <a:off x="602784" y="844257"/>
            <a:ext cx="11432242" cy="809530"/>
          </a:xfrm>
          <a:prstGeom prst="rect">
            <a:avLst/>
          </a:prstGeom>
          <a:noFill/>
        </p:spPr>
        <p:txBody>
          <a:bodyPr wrap="square" rtlCol="0" anchor="ctr" anchorCtr="0">
            <a:no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2000" b="1" dirty="0">
                <a:solidFill>
                  <a:prstClr val="black"/>
                </a:solidFill>
                <a:latin typeface="メイリオ" panose="020B0604030504040204" pitchFamily="50" charset="-128"/>
                <a:ea typeface="メイリオ" panose="020B0604030504040204" pitchFamily="50" charset="-128"/>
              </a:rPr>
              <a:t> 県では、新型コロナに関する相談や問合せの窓口を設置しています。</a:t>
            </a:r>
            <a:endParaRPr kumimoji="1" lang="en-US" altLang="ja-JP" sz="2000" b="1" dirty="0">
              <a:solidFill>
                <a:prstClr val="black"/>
              </a:solidFill>
              <a:latin typeface="メイリオ" panose="020B0604030504040204" pitchFamily="50" charset="-128"/>
              <a:ea typeface="メイリオ"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2000" b="1" dirty="0">
                <a:solidFill>
                  <a:prstClr val="black"/>
                </a:solidFill>
                <a:latin typeface="メイリオ" panose="020B0604030504040204" pitchFamily="50" charset="-128"/>
                <a:ea typeface="メイリオ" panose="020B0604030504040204" pitchFamily="50" charset="-128"/>
              </a:rPr>
              <a:t> ご自身が知りたいことに対応したウェブサイト・窓口をご利用ください。</a:t>
            </a:r>
            <a:endParaRPr kumimoji="1" lang="en-US" altLang="ja-JP" sz="2000" b="1" u="none" strike="noStrike" kern="1200" cap="none" spc="0" normalizeH="0" baseline="0" noProof="0" dirty="0">
              <a:ln>
                <a:noFill/>
              </a:ln>
              <a:solidFill>
                <a:prstClr val="black"/>
              </a:solidFill>
              <a:uLnTx/>
              <a:uFillTx/>
              <a:latin typeface="メイリオ" panose="020B0604030504040204" pitchFamily="50" charset="-128"/>
              <a:ea typeface="メイリオ" panose="020B0604030504040204" pitchFamily="50" charset="-128"/>
            </a:endParaRPr>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47741" flipH="1">
            <a:off x="9569445" y="830931"/>
            <a:ext cx="1303350" cy="1045139"/>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4673" y="1115770"/>
            <a:ext cx="492894" cy="583307"/>
          </a:xfrm>
          <a:prstGeom prst="rect">
            <a:avLst/>
          </a:prstGeom>
        </p:spPr>
      </p:pic>
      <p:grpSp>
        <p:nvGrpSpPr>
          <p:cNvPr id="11" name="グループ化 10"/>
          <p:cNvGrpSpPr/>
          <p:nvPr/>
        </p:nvGrpSpPr>
        <p:grpSpPr>
          <a:xfrm>
            <a:off x="10833584" y="863584"/>
            <a:ext cx="729820" cy="1035931"/>
            <a:chOff x="10833584" y="1271937"/>
            <a:chExt cx="729820" cy="1035931"/>
          </a:xfrm>
        </p:grpSpPr>
        <p:pic>
          <p:nvPicPr>
            <p:cNvPr id="5" name="図 4"/>
            <p:cNvPicPr>
              <a:picLocks noChangeAspect="1"/>
            </p:cNvPicPr>
            <p:nvPr/>
          </p:nvPicPr>
          <p:blipFill rotWithShape="1">
            <a:blip r:embed="rId5" cstate="print">
              <a:extLst>
                <a:ext uri="{28A0092B-C50C-407E-A947-70E740481C1C}">
                  <a14:useLocalDpi xmlns:a14="http://schemas.microsoft.com/office/drawing/2010/main" val="0"/>
                </a:ext>
              </a:extLst>
            </a:blip>
            <a:srcRect l="61526" t="10820" r="-2573" b="38415"/>
            <a:stretch/>
          </p:blipFill>
          <p:spPr>
            <a:xfrm>
              <a:off x="10833584" y="1271937"/>
              <a:ext cx="729820" cy="1035931"/>
            </a:xfrm>
            <a:prstGeom prst="rect">
              <a:avLst/>
            </a:prstGeom>
          </p:spPr>
        </p:pic>
        <p:pic>
          <p:nvPicPr>
            <p:cNvPr id="10" name="図 9"/>
            <p:cNvPicPr>
              <a:picLocks noChangeAspect="1"/>
            </p:cNvPicPr>
            <p:nvPr/>
          </p:nvPicPr>
          <p:blipFill rotWithShape="1">
            <a:blip r:embed="rId6" cstate="print">
              <a:extLst>
                <a:ext uri="{28A0092B-C50C-407E-A947-70E740481C1C}">
                  <a14:useLocalDpi xmlns:a14="http://schemas.microsoft.com/office/drawing/2010/main" val="0"/>
                </a:ext>
              </a:extLst>
            </a:blip>
            <a:srcRect l="5524" t="-1062" r="1902" b="1062"/>
            <a:stretch/>
          </p:blipFill>
          <p:spPr>
            <a:xfrm>
              <a:off x="10877550" y="1627448"/>
              <a:ext cx="463549" cy="223935"/>
            </a:xfrm>
            <a:prstGeom prst="rect">
              <a:avLst/>
            </a:prstGeom>
          </p:spPr>
        </p:pic>
      </p:grpSp>
      <p:sp>
        <p:nvSpPr>
          <p:cNvPr id="21" name="テキスト ボックス 20"/>
          <p:cNvSpPr txBox="1"/>
          <p:nvPr/>
        </p:nvSpPr>
        <p:spPr>
          <a:xfrm>
            <a:off x="10860511" y="3167579"/>
            <a:ext cx="749700" cy="492443"/>
          </a:xfrm>
          <a:prstGeom prst="rect">
            <a:avLst/>
          </a:prstGeom>
          <a:noFill/>
        </p:spPr>
        <p:txBody>
          <a:bodyPr wrap="square" lIns="0" tIns="0" rIns="0" bIns="0" rtlCol="0">
            <a:spAutoFit/>
          </a:bodyPr>
          <a:lstStyle/>
          <a:p>
            <a:r>
              <a:rPr lang="ja-JP" altLang="en-US" sz="800" b="1" dirty="0">
                <a:latin typeface="UD デジタル 教科書体 NK-B" panose="02020700000000000000" pitchFamily="18" charset="-128"/>
                <a:ea typeface="UD デジタル 教科書体 NK-B" panose="02020700000000000000" pitchFamily="18" charset="-128"/>
              </a:rPr>
              <a:t>福島県新型コロナウイルス感染症相談</a:t>
            </a:r>
            <a:r>
              <a:rPr kumimoji="1" lang="ja-JP" altLang="en-US" sz="800" b="1" dirty="0">
                <a:latin typeface="UD デジタル 教科書体 NK-B" panose="02020700000000000000" pitchFamily="18" charset="-128"/>
                <a:ea typeface="UD デジタル 教科書体 NK-B" panose="02020700000000000000" pitchFamily="18" charset="-128"/>
              </a:rPr>
              <a:t>センターのページ</a:t>
            </a:r>
          </a:p>
        </p:txBody>
      </p:sp>
      <p:pic>
        <p:nvPicPr>
          <p:cNvPr id="22" name="図 21" descr="QR コード&#10;&#10;自動的に生成された説明">
            <a:extLst>
              <a:ext uri="{FF2B5EF4-FFF2-40B4-BE49-F238E27FC236}">
                <a16:creationId xmlns:a16="http://schemas.microsoft.com/office/drawing/2014/main" id="{B95540AD-038A-EC76-C3AB-DBDA5D20EF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77550" y="2469004"/>
            <a:ext cx="636952" cy="636952"/>
          </a:xfrm>
          <a:prstGeom prst="rect">
            <a:avLst/>
          </a:prstGeom>
        </p:spPr>
      </p:pic>
      <p:pic>
        <p:nvPicPr>
          <p:cNvPr id="23" name="図 22" descr="QR コード&#10;&#10;自動的に生成された説明">
            <a:extLst>
              <a:ext uri="{FF2B5EF4-FFF2-40B4-BE49-F238E27FC236}">
                <a16:creationId xmlns:a16="http://schemas.microsoft.com/office/drawing/2014/main" id="{7DFF51BE-E2B4-BC1B-6554-AB7C5B485B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38502" y="4661150"/>
            <a:ext cx="576000" cy="576000"/>
          </a:xfrm>
          <a:prstGeom prst="rect">
            <a:avLst/>
          </a:prstGeom>
        </p:spPr>
      </p:pic>
      <p:sp>
        <p:nvSpPr>
          <p:cNvPr id="24" name="テキスト ボックス 23"/>
          <p:cNvSpPr txBox="1"/>
          <p:nvPr/>
        </p:nvSpPr>
        <p:spPr>
          <a:xfrm>
            <a:off x="10849693" y="5264065"/>
            <a:ext cx="815752" cy="246221"/>
          </a:xfrm>
          <a:prstGeom prst="rect">
            <a:avLst/>
          </a:prstGeom>
          <a:noFill/>
        </p:spPr>
        <p:txBody>
          <a:bodyPr wrap="square" lIns="0" tIns="0" rIns="0" bIns="0" rtlCol="0">
            <a:spAutoFit/>
          </a:bodyPr>
          <a:lstStyle/>
          <a:p>
            <a:r>
              <a:rPr kumimoji="1" lang="ja-JP" altLang="en-US" sz="800" b="1" dirty="0">
                <a:latin typeface="UD デジタル 教科書体 NP-B" panose="02020700000000000000" pitchFamily="18" charset="-128"/>
                <a:ea typeface="UD デジタル 教科書体 NP-B" panose="02020700000000000000" pitchFamily="18" charset="-128"/>
              </a:rPr>
              <a:t>新型コロナワクチン接種のページ</a:t>
            </a:r>
            <a:endParaRPr kumimoji="1" lang="en-US" altLang="ja-JP" sz="800" b="1" dirty="0">
              <a:latin typeface="UD デジタル 教科書体 NP-B" panose="02020700000000000000" pitchFamily="18" charset="-128"/>
              <a:ea typeface="UD デジタル 教科書体 NP-B" panose="02020700000000000000" pitchFamily="18" charset="-128"/>
            </a:endParaRPr>
          </a:p>
        </p:txBody>
      </p:sp>
      <p:pic>
        <p:nvPicPr>
          <p:cNvPr id="25" name="図 24" descr="QR コード&#10;&#10;自動的に生成された説明">
            <a:extLst>
              <a:ext uri="{FF2B5EF4-FFF2-40B4-BE49-F238E27FC236}">
                <a16:creationId xmlns:a16="http://schemas.microsoft.com/office/drawing/2014/main" id="{7DFF51BE-E2B4-BC1B-6554-AB7C5B485B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38502" y="5903726"/>
            <a:ext cx="576000" cy="576000"/>
          </a:xfrm>
          <a:prstGeom prst="rect">
            <a:avLst/>
          </a:prstGeom>
        </p:spPr>
      </p:pic>
      <p:sp>
        <p:nvSpPr>
          <p:cNvPr id="26" name="テキスト ボックス 25"/>
          <p:cNvSpPr txBox="1"/>
          <p:nvPr/>
        </p:nvSpPr>
        <p:spPr>
          <a:xfrm>
            <a:off x="10849693" y="6498776"/>
            <a:ext cx="815752" cy="246221"/>
          </a:xfrm>
          <a:prstGeom prst="rect">
            <a:avLst/>
          </a:prstGeom>
          <a:noFill/>
        </p:spPr>
        <p:txBody>
          <a:bodyPr wrap="square" lIns="0" tIns="0" rIns="0" bIns="0" rtlCol="0">
            <a:spAutoFit/>
          </a:bodyPr>
          <a:lstStyle/>
          <a:p>
            <a:r>
              <a:rPr kumimoji="1" lang="ja-JP" altLang="en-US" sz="800" b="1" dirty="0">
                <a:latin typeface="UD デジタル 教科書体 NP-B" panose="02020700000000000000" pitchFamily="18" charset="-128"/>
                <a:ea typeface="UD デジタル 教科書体 NP-B" panose="02020700000000000000" pitchFamily="18" charset="-128"/>
              </a:rPr>
              <a:t>新型コロナワクチン接種のページ</a:t>
            </a:r>
            <a:endParaRPr kumimoji="1" lang="en-US" altLang="ja-JP" sz="800" b="1" dirty="0">
              <a:latin typeface="UD デジタル 教科書体 NP-B" panose="02020700000000000000" pitchFamily="18" charset="-128"/>
              <a:ea typeface="UD デジタル 教科書体 NP-B" panose="02020700000000000000" pitchFamily="18" charset="-128"/>
            </a:endParaRPr>
          </a:p>
        </p:txBody>
      </p:sp>
      <p:sp>
        <p:nvSpPr>
          <p:cNvPr id="27" name="スライド番号プレースホルダー 1"/>
          <p:cNvSpPr txBox="1">
            <a:spLocks/>
          </p:cNvSpPr>
          <p:nvPr/>
        </p:nvSpPr>
        <p:spPr>
          <a:xfrm>
            <a:off x="9444446" y="6532437"/>
            <a:ext cx="2743200" cy="365125"/>
          </a:xfrm>
          <a:prstGeom prst="rect">
            <a:avLst/>
          </a:prstGeom>
        </p:spPr>
        <p:txBody>
          <a:bodyPr anchor="ctr"/>
          <a:lstStyle>
            <a:defPPr>
              <a:defRPr lang="ja-JP"/>
            </a:defPPr>
            <a:lvl1pPr marR="0" lvl="0" indent="0" algn="r" fontAlgn="auto">
              <a:lnSpc>
                <a:spcPct val="100000"/>
              </a:lnSpc>
              <a:spcBef>
                <a:spcPts val="0"/>
              </a:spcBef>
              <a:spcAft>
                <a:spcPts val="0"/>
              </a:spcAft>
              <a:buClrTx/>
              <a:buSzTx/>
              <a:buFontTx/>
              <a:buNone/>
              <a:tabLst/>
              <a:defRPr sz="1200" b="0" i="0" u="none" strike="noStrike" cap="none" spc="0" normalizeH="0" baseline="0">
                <a:ln>
                  <a:noFill/>
                </a:ln>
                <a:solidFill>
                  <a:prstClr val="black"/>
                </a:solidFill>
                <a:effectLst/>
                <a:uLnTx/>
                <a:uFillTx/>
                <a:latin typeface="游ゴシック" panose="020B0400000000000000" pitchFamily="50" charset="-128"/>
                <a:ea typeface="游ゴシック" panose="020B0400000000000000" pitchFamily="50" charset="-128"/>
              </a:defRPr>
            </a:lvl1pPr>
          </a:lstStyle>
          <a:p>
            <a:fld id="{4EEE37CB-1F99-4C9C-8560-BC410560B7E2}" type="slidenum">
              <a:rPr lang="ja-JP" altLang="en-US"/>
              <a:pPr/>
              <a:t>5</a:t>
            </a:fld>
            <a:endParaRPr lang="ja-JP" altLang="en-US" dirty="0"/>
          </a:p>
        </p:txBody>
      </p:sp>
      <p:sp>
        <p:nvSpPr>
          <p:cNvPr id="29" name="テキスト ボックス 28"/>
          <p:cNvSpPr txBox="1"/>
          <p:nvPr/>
        </p:nvSpPr>
        <p:spPr>
          <a:xfrm>
            <a:off x="0" y="3867"/>
            <a:ext cx="12205662" cy="683099"/>
          </a:xfrm>
          <a:prstGeom prst="rect">
            <a:avLst/>
          </a:prstGeom>
          <a:solidFill>
            <a:srgbClr val="FF7C80"/>
          </a:solidFill>
        </p:spPr>
        <p:txBody>
          <a:bodyPr wrap="square" lIns="36000" tIns="108000" rIns="36000" bIns="36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5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mn-cs"/>
              </a:rPr>
              <a:t>　</a:t>
            </a:r>
          </a:p>
          <a:p>
            <a:pPr lvl="0" defTabSz="457200">
              <a:defRPr/>
            </a:pPr>
            <a:r>
              <a:rPr lang="ja-JP" altLang="en-US" sz="4000" b="1" dirty="0">
                <a:solidFill>
                  <a:prstClr val="white"/>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新型コロナウイルス感染症関連相談窓口について</a:t>
            </a:r>
          </a:p>
        </p:txBody>
      </p:sp>
      <p:sp>
        <p:nvSpPr>
          <p:cNvPr id="18" name="テキスト ボックス 17"/>
          <p:cNvSpPr txBox="1"/>
          <p:nvPr/>
        </p:nvSpPr>
        <p:spPr>
          <a:xfrm>
            <a:off x="602784" y="2301148"/>
            <a:ext cx="8841662" cy="954107"/>
          </a:xfrm>
          <a:prstGeom prst="rect">
            <a:avLst/>
          </a:prstGeom>
          <a:noFill/>
        </p:spPr>
        <p:txBody>
          <a:bodyPr wrap="square" rIns="36000" rtlCol="0">
            <a:spAutoFit/>
          </a:bodyPr>
          <a:lstStyle/>
          <a:p>
            <a:r>
              <a:rPr lang="ja-JP" altLang="en-US" sz="2000" b="1" dirty="0">
                <a:latin typeface="メイリオ" panose="020B0604030504040204" pitchFamily="50" charset="-128"/>
                <a:ea typeface="メイリオ" panose="020B0604030504040204" pitchFamily="50" charset="-128"/>
              </a:rPr>
              <a:t>〇</a:t>
            </a:r>
            <a:r>
              <a:rPr lang="ja-JP" altLang="en-US" sz="2000" b="1" u="sng" dirty="0">
                <a:latin typeface="メイリオ" panose="020B0604030504040204" pitchFamily="50" charset="-128"/>
                <a:ea typeface="メイリオ" panose="020B0604030504040204" pitchFamily="50" charset="-128"/>
              </a:rPr>
              <a:t>福島県新型コロナウイルス感染症相談センター</a:t>
            </a:r>
            <a:endParaRPr lang="en-US" altLang="ja-JP" sz="2000" b="1" u="sng"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発熱やのどの痛みなどの症状がある方、療養中の症状悪化の相談</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毎日</a:t>
            </a:r>
            <a:r>
              <a:rPr lang="en-US" altLang="ja-JP" dirty="0">
                <a:latin typeface="メイリオ" panose="020B0604030504040204" pitchFamily="50" charset="-128"/>
                <a:ea typeface="メイリオ" panose="020B0604030504040204" pitchFamily="50" charset="-128"/>
              </a:rPr>
              <a:t>24</a:t>
            </a:r>
            <a:r>
              <a:rPr lang="ja-JP" altLang="en-US" dirty="0">
                <a:latin typeface="メイリオ" panose="020B0604030504040204" pitchFamily="50" charset="-128"/>
                <a:ea typeface="メイリオ" panose="020B0604030504040204" pitchFamily="50" charset="-128"/>
              </a:rPr>
              <a:t>時間（土日祝日含む）　</a:t>
            </a:r>
            <a:r>
              <a:rPr lang="ja-JP" altLang="en-US" b="1" dirty="0">
                <a:latin typeface="メイリオ" panose="020B0604030504040204" pitchFamily="50" charset="-128"/>
                <a:ea typeface="メイリオ" panose="020B0604030504040204" pitchFamily="50" charset="-128"/>
              </a:rPr>
              <a:t>電話</a:t>
            </a:r>
            <a:r>
              <a:rPr lang="en-US" altLang="ja-JP" b="1" dirty="0">
                <a:latin typeface="メイリオ" panose="020B0604030504040204" pitchFamily="50" charset="-128"/>
                <a:ea typeface="メイリオ" panose="020B0604030504040204" pitchFamily="50" charset="-128"/>
              </a:rPr>
              <a:t>0120-567-747</a:t>
            </a:r>
          </a:p>
        </p:txBody>
      </p:sp>
      <p:sp>
        <p:nvSpPr>
          <p:cNvPr id="19" name="テキスト ボックス 18"/>
          <p:cNvSpPr txBox="1"/>
          <p:nvPr/>
        </p:nvSpPr>
        <p:spPr>
          <a:xfrm>
            <a:off x="1910202" y="3278376"/>
            <a:ext cx="8064471" cy="954107"/>
          </a:xfrm>
          <a:prstGeom prst="rect">
            <a:avLst/>
          </a:prstGeom>
          <a:noFill/>
        </p:spPr>
        <p:txBody>
          <a:bodyPr wrap="square" rIns="36000" rtlCol="0">
            <a:spAutoFit/>
          </a:bodyPr>
          <a:lstStyle/>
          <a:p>
            <a:r>
              <a:rPr lang="ja-JP" altLang="en-US" sz="2000" b="1" dirty="0">
                <a:latin typeface="メイリオ" panose="020B0604030504040204" pitchFamily="50" charset="-128"/>
                <a:ea typeface="メイリオ" panose="020B0604030504040204" pitchFamily="50" charset="-128"/>
              </a:rPr>
              <a:t>　・</a:t>
            </a:r>
            <a:r>
              <a:rPr lang="ja-JP" altLang="en-US" sz="2000" b="1" u="sng" dirty="0">
                <a:latin typeface="メイリオ" panose="020B0604030504040204" pitchFamily="50" charset="-128"/>
                <a:ea typeface="メイリオ" panose="020B0604030504040204" pitchFamily="50" charset="-128"/>
              </a:rPr>
              <a:t>訪日外国人向け通訳センター</a:t>
            </a:r>
            <a:endParaRPr lang="en-US" altLang="ja-JP" sz="2000" b="1" u="sng"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対応言語：英語、中国語</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北京語</a:t>
            </a:r>
            <a:r>
              <a:rPr lang="en-US" altLang="ja-JP" dirty="0">
                <a:latin typeface="メイリオ" panose="020B0604030504040204" pitchFamily="50" charset="-128"/>
                <a:ea typeface="メイリオ" panose="020B0604030504040204" pitchFamily="50" charset="-128"/>
              </a:rPr>
              <a:t>)</a:t>
            </a:r>
            <a:r>
              <a:rPr lang="ja-JP" altLang="en-US" dirty="0" err="1">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韓国語、タイ語、ベトナム語、他</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毎日</a:t>
            </a:r>
            <a:r>
              <a:rPr lang="en-US" altLang="ja-JP" dirty="0">
                <a:latin typeface="メイリオ" panose="020B0604030504040204" pitchFamily="50" charset="-128"/>
                <a:ea typeface="メイリオ" panose="020B0604030504040204" pitchFamily="50" charset="-128"/>
              </a:rPr>
              <a:t>24</a:t>
            </a:r>
            <a:r>
              <a:rPr lang="ja-JP" altLang="en-US" dirty="0">
                <a:latin typeface="メイリオ" panose="020B0604030504040204" pitchFamily="50" charset="-128"/>
                <a:ea typeface="メイリオ" panose="020B0604030504040204" pitchFamily="50" charset="-128"/>
              </a:rPr>
              <a:t>時間（土日祝日含む）　</a:t>
            </a:r>
            <a:r>
              <a:rPr lang="ja-JP" altLang="en-US" b="1" dirty="0">
                <a:latin typeface="メイリオ" panose="020B0604030504040204" pitchFamily="50" charset="-128"/>
                <a:ea typeface="メイリオ" panose="020B0604030504040204" pitchFamily="50" charset="-128"/>
              </a:rPr>
              <a:t>電話</a:t>
            </a:r>
            <a:r>
              <a:rPr lang="en-US" altLang="ja-JP" b="1" dirty="0">
                <a:latin typeface="メイリオ" panose="020B0604030504040204" pitchFamily="50" charset="-128"/>
                <a:ea typeface="メイリオ" panose="020B0604030504040204" pitchFamily="50" charset="-128"/>
              </a:rPr>
              <a:t>092-687-6148</a:t>
            </a:r>
          </a:p>
        </p:txBody>
      </p:sp>
      <p:sp>
        <p:nvSpPr>
          <p:cNvPr id="20" name="テキスト ボックス 19"/>
          <p:cNvSpPr txBox="1"/>
          <p:nvPr/>
        </p:nvSpPr>
        <p:spPr>
          <a:xfrm>
            <a:off x="559681" y="4823615"/>
            <a:ext cx="9608016" cy="954107"/>
          </a:xfrm>
          <a:prstGeom prst="rect">
            <a:avLst/>
          </a:prstGeom>
          <a:noFill/>
        </p:spPr>
        <p:txBody>
          <a:bodyPr wrap="square" rIns="36000" rtlCol="0">
            <a:spAutoFit/>
          </a:bodyPr>
          <a:lstStyle/>
          <a:p>
            <a:r>
              <a:rPr lang="ja-JP" altLang="en-US" sz="2000" b="1" dirty="0">
                <a:latin typeface="メイリオ" panose="020B0604030504040204" pitchFamily="50" charset="-128"/>
                <a:ea typeface="メイリオ" panose="020B0604030504040204" pitchFamily="50" charset="-128"/>
              </a:rPr>
              <a:t>〇</a:t>
            </a:r>
            <a:r>
              <a:rPr lang="ja-JP" altLang="en-US" sz="2000" b="1" u="sng" dirty="0">
                <a:latin typeface="メイリオ" panose="020B0604030504040204" pitchFamily="50" charset="-128"/>
                <a:ea typeface="メイリオ" panose="020B0604030504040204" pitchFamily="50" charset="-128"/>
              </a:rPr>
              <a:t>福島県新型コロナワクチン副反応コールセンター</a:t>
            </a:r>
            <a:endParaRPr lang="en-US" altLang="ja-JP" sz="2000" b="1" u="sng"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新型コロナワクチンの副反応に関する相談</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毎日</a:t>
            </a:r>
            <a:r>
              <a:rPr lang="en-US" altLang="ja-JP" dirty="0">
                <a:latin typeface="メイリオ" panose="020B0604030504040204" pitchFamily="50" charset="-128"/>
                <a:ea typeface="メイリオ" panose="020B0604030504040204" pitchFamily="50" charset="-128"/>
              </a:rPr>
              <a:t>9:00</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20:00</a:t>
            </a:r>
            <a:r>
              <a:rPr lang="ja-JP" altLang="en-US" dirty="0">
                <a:latin typeface="メイリオ" panose="020B0604030504040204" pitchFamily="50" charset="-128"/>
                <a:ea typeface="メイリオ" panose="020B0604030504040204" pitchFamily="50" charset="-128"/>
              </a:rPr>
              <a:t>（土日祝日含む）　</a:t>
            </a:r>
            <a:r>
              <a:rPr lang="ja-JP" altLang="en-US" b="1" dirty="0">
                <a:latin typeface="メイリオ" panose="020B0604030504040204" pitchFamily="50" charset="-128"/>
                <a:ea typeface="メイリオ" panose="020B0604030504040204" pitchFamily="50" charset="-128"/>
              </a:rPr>
              <a:t>電話</a:t>
            </a:r>
            <a:r>
              <a:rPr lang="en-US" altLang="ja-JP" b="1" dirty="0">
                <a:latin typeface="メイリオ" panose="020B0604030504040204" pitchFamily="50" charset="-128"/>
                <a:ea typeface="メイリオ" panose="020B0604030504040204" pitchFamily="50" charset="-128"/>
              </a:rPr>
              <a:t>0120-336-567</a:t>
            </a:r>
          </a:p>
        </p:txBody>
      </p:sp>
      <p:sp>
        <p:nvSpPr>
          <p:cNvPr id="28" name="テキスト ボックス 27"/>
          <p:cNvSpPr txBox="1"/>
          <p:nvPr/>
        </p:nvSpPr>
        <p:spPr>
          <a:xfrm>
            <a:off x="559681" y="5814526"/>
            <a:ext cx="9608016" cy="954107"/>
          </a:xfrm>
          <a:prstGeom prst="rect">
            <a:avLst/>
          </a:prstGeom>
          <a:noFill/>
        </p:spPr>
        <p:txBody>
          <a:bodyPr wrap="square" rIns="36000" rtlCol="0">
            <a:spAutoFit/>
          </a:bodyPr>
          <a:lstStyle/>
          <a:p>
            <a:r>
              <a:rPr lang="ja-JP" altLang="en-US" sz="2000" b="1" dirty="0">
                <a:latin typeface="メイリオ" panose="020B0604030504040204" pitchFamily="50" charset="-128"/>
                <a:ea typeface="メイリオ" panose="020B0604030504040204" pitchFamily="50" charset="-128"/>
              </a:rPr>
              <a:t>〇</a:t>
            </a:r>
            <a:r>
              <a:rPr lang="ja-JP" altLang="en-US" sz="2000" b="1" u="sng" dirty="0">
                <a:latin typeface="メイリオ" panose="020B0604030504040204" pitchFamily="50" charset="-128"/>
                <a:ea typeface="メイリオ" panose="020B0604030504040204" pitchFamily="50" charset="-128"/>
              </a:rPr>
              <a:t>福島県新型コロナワクチン子ども相談窓口</a:t>
            </a:r>
            <a:endParaRPr lang="en-US" altLang="ja-JP" sz="2000" b="1" u="sng"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小児接種・乳幼児接種の対象者及び保護者からの新型コロナワクチン接種に関する相談</a:t>
            </a:r>
            <a:endParaRPr lang="en-US" altLang="ja-JP"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毎日</a:t>
            </a:r>
            <a:r>
              <a:rPr lang="en-US" altLang="ja-JP" dirty="0">
                <a:latin typeface="メイリオ" panose="020B0604030504040204" pitchFamily="50" charset="-128"/>
                <a:ea typeface="メイリオ" panose="020B0604030504040204" pitchFamily="50" charset="-128"/>
              </a:rPr>
              <a:t>9:00</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20:00</a:t>
            </a:r>
            <a:r>
              <a:rPr lang="ja-JP" altLang="en-US" dirty="0">
                <a:latin typeface="メイリオ" panose="020B0604030504040204" pitchFamily="50" charset="-128"/>
                <a:ea typeface="メイリオ" panose="020B0604030504040204" pitchFamily="50" charset="-128"/>
              </a:rPr>
              <a:t>（土日祝日含む）　</a:t>
            </a:r>
            <a:r>
              <a:rPr lang="ja-JP" altLang="en-US" b="1" dirty="0">
                <a:latin typeface="メイリオ" panose="020B0604030504040204" pitchFamily="50" charset="-128"/>
                <a:ea typeface="メイリオ" panose="020B0604030504040204" pitchFamily="50" charset="-128"/>
              </a:rPr>
              <a:t>電話</a:t>
            </a:r>
            <a:r>
              <a:rPr lang="en-US" altLang="ja-JP" b="1" dirty="0">
                <a:latin typeface="メイリオ" panose="020B0604030504040204" pitchFamily="50" charset="-128"/>
                <a:ea typeface="メイリオ" panose="020B0604030504040204" pitchFamily="50" charset="-128"/>
              </a:rPr>
              <a:t>0120-191-567</a:t>
            </a:r>
          </a:p>
        </p:txBody>
      </p:sp>
      <p:sp>
        <p:nvSpPr>
          <p:cNvPr id="34" name="フローチャート: 代替処理 33"/>
          <p:cNvSpPr/>
          <p:nvPr/>
        </p:nvSpPr>
        <p:spPr>
          <a:xfrm>
            <a:off x="330351" y="1886981"/>
            <a:ext cx="4276818" cy="369244"/>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10242" y="1891222"/>
            <a:ext cx="3851450" cy="461665"/>
          </a:xfrm>
          <a:prstGeom prst="rect">
            <a:avLst/>
          </a:prstGeom>
          <a:noFill/>
        </p:spPr>
        <p:txBody>
          <a:bodyPr wrap="square" rIns="36000" rtlCol="0">
            <a:spAutoFit/>
          </a:bodyPr>
          <a:lstStyle/>
          <a:p>
            <a:r>
              <a:rPr lang="ja-JP" altLang="en-US" sz="2400" dirty="0">
                <a:latin typeface="メイリオ" panose="020B0604030504040204" pitchFamily="50" charset="-128"/>
                <a:ea typeface="メイリオ" panose="020B0604030504040204" pitchFamily="50" charset="-128"/>
              </a:rPr>
              <a:t>■症状のある方はこちら</a:t>
            </a:r>
            <a:endParaRPr lang="en-US" altLang="ja-JP" sz="2400" dirty="0">
              <a:latin typeface="メイリオ" panose="020B0604030504040204" pitchFamily="50" charset="-128"/>
              <a:ea typeface="メイリオ" panose="020B0604030504040204" pitchFamily="50" charset="-128"/>
            </a:endParaRPr>
          </a:p>
        </p:txBody>
      </p:sp>
      <p:sp>
        <p:nvSpPr>
          <p:cNvPr id="35" name="フローチャート: 代替処理 34"/>
          <p:cNvSpPr/>
          <p:nvPr/>
        </p:nvSpPr>
        <p:spPr>
          <a:xfrm>
            <a:off x="330519" y="4386733"/>
            <a:ext cx="4276677" cy="369244"/>
          </a:xfrm>
          <a:prstGeom prst="flowChartAlternateProcess">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342074" y="4391976"/>
            <a:ext cx="4276818" cy="461665"/>
          </a:xfrm>
          <a:prstGeom prst="rect">
            <a:avLst/>
          </a:prstGeom>
          <a:noFill/>
        </p:spPr>
        <p:txBody>
          <a:bodyPr wrap="square" rIns="36000" rtlCol="0">
            <a:spAutoFit/>
          </a:bodyPr>
          <a:lstStyle/>
          <a:p>
            <a:r>
              <a:rPr lang="ja-JP" altLang="en-US" sz="2400" dirty="0">
                <a:latin typeface="メイリオ" panose="020B0604030504040204" pitchFamily="50" charset="-128"/>
                <a:ea typeface="メイリオ" panose="020B0604030504040204" pitchFamily="50" charset="-128"/>
              </a:rPr>
              <a:t>■ワクチンについてはこちら</a:t>
            </a:r>
            <a:endParaRPr lang="en-US" altLang="ja-JP" sz="2400" dirty="0">
              <a:latin typeface="メイリオ" panose="020B0604030504040204" pitchFamily="50" charset="-128"/>
              <a:ea typeface="メイリオ" panose="020B0604030504040204" pitchFamily="50" charset="-128"/>
            </a:endParaRPr>
          </a:p>
        </p:txBody>
      </p:sp>
      <p:sp>
        <p:nvSpPr>
          <p:cNvPr id="2" name="右矢印吹き出し 1"/>
          <p:cNvSpPr/>
          <p:nvPr/>
        </p:nvSpPr>
        <p:spPr>
          <a:xfrm>
            <a:off x="483543" y="3263947"/>
            <a:ext cx="1821418" cy="868518"/>
          </a:xfrm>
          <a:prstGeom prst="rightArrowCallout">
            <a:avLst>
              <a:gd name="adj1" fmla="val 25000"/>
              <a:gd name="adj2" fmla="val 25000"/>
              <a:gd name="adj3" fmla="val 25000"/>
              <a:gd name="adj4" fmla="val 8317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479279" y="3377534"/>
            <a:ext cx="1533140" cy="646331"/>
          </a:xfrm>
          <a:prstGeom prst="rect">
            <a:avLst/>
          </a:prstGeom>
          <a:noFill/>
        </p:spPr>
        <p:txBody>
          <a:bodyPr wrap="square" rIns="36000" rtlCol="0">
            <a:spAutoFit/>
          </a:bodyPr>
          <a:lstStyle/>
          <a:p>
            <a:r>
              <a:rPr lang="ja-JP" altLang="en-US" dirty="0">
                <a:latin typeface="メイリオ" panose="020B0604030504040204" pitchFamily="50" charset="-128"/>
                <a:ea typeface="メイリオ" panose="020B0604030504040204" pitchFamily="50" charset="-128"/>
              </a:rPr>
              <a:t>日本語以外の言語も対応</a:t>
            </a:r>
            <a:endParaRPr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4277860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78621</TotalTime>
  <Words>1533</Words>
  <Application>Microsoft Office PowerPoint</Application>
  <PresentationFormat>ワイド画面</PresentationFormat>
  <Paragraphs>171</Paragraphs>
  <Slides>5</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5</vt:i4>
      </vt:variant>
    </vt:vector>
  </HeadingPairs>
  <TitlesOfParts>
    <vt:vector size="15" baseType="lpstr">
      <vt:lpstr>UD デジタル 教科書体 NK-B</vt:lpstr>
      <vt:lpstr>UD デジタル 教科書体 NP-B</vt:lpstr>
      <vt:lpstr>メイリオ</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本部員会議資料</dc:title>
  <dc:creator>新型コロナウイルス対策本部</dc:creator>
  <cp:lastModifiedBy>黒須 賢嗣</cp:lastModifiedBy>
  <cp:revision>5371</cp:revision>
  <cp:lastPrinted>2023-04-13T05:03:40Z</cp:lastPrinted>
  <dcterms:created xsi:type="dcterms:W3CDTF">2021-03-04T07:00:11Z</dcterms:created>
  <dcterms:modified xsi:type="dcterms:W3CDTF">2023-05-01T09:54:10Z</dcterms:modified>
</cp:coreProperties>
</file>