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8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8641-8EAE-4B85-9C22-47F5A76F26DC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5EB8-5F68-47C0-A1B9-638742A4B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93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8641-8EAE-4B85-9C22-47F5A76F26DC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5EB8-5F68-47C0-A1B9-638742A4B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40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8641-8EAE-4B85-9C22-47F5A76F26DC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5EB8-5F68-47C0-A1B9-638742A4B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040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8641-8EAE-4B85-9C22-47F5A76F26DC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5EB8-5F68-47C0-A1B9-638742A4B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54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8641-8EAE-4B85-9C22-47F5A76F26DC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5EB8-5F68-47C0-A1B9-638742A4B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79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8641-8EAE-4B85-9C22-47F5A76F26DC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5EB8-5F68-47C0-A1B9-638742A4B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235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8641-8EAE-4B85-9C22-47F5A76F26DC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5EB8-5F68-47C0-A1B9-638742A4B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046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8641-8EAE-4B85-9C22-47F5A76F26DC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5EB8-5F68-47C0-A1B9-638742A4B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449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8641-8EAE-4B85-9C22-47F5A76F26DC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5EB8-5F68-47C0-A1B9-638742A4B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470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8641-8EAE-4B85-9C22-47F5A76F26DC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5EB8-5F68-47C0-A1B9-638742A4B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377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8641-8EAE-4B85-9C22-47F5A76F26DC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D5EB8-5F68-47C0-A1B9-638742A4B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89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18641-8EAE-4B85-9C22-47F5A76F26DC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D5EB8-5F68-47C0-A1B9-638742A4BB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01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5233" y="704983"/>
            <a:ext cx="6790327" cy="1774142"/>
          </a:xfrm>
          <a:prstGeom prst="roundRect">
            <a:avLst>
              <a:gd name="adj" fmla="val 2237"/>
            </a:avLst>
          </a:prstGeom>
          <a:solidFill>
            <a:srgbClr val="F8FEBE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36000" rtlCol="0" anchor="t"/>
          <a:lstStyle/>
          <a:p>
            <a:pPr>
              <a:lnSpc>
                <a:spcPts val="3400"/>
              </a:lnSpc>
            </a:pPr>
            <a:endParaRPr kumimoji="1" lang="en-US" altLang="ja-JP" sz="2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2723" y="2521855"/>
            <a:ext cx="6790327" cy="1111239"/>
          </a:xfrm>
          <a:prstGeom prst="roundRect">
            <a:avLst>
              <a:gd name="adj" fmla="val 2237"/>
            </a:avLst>
          </a:prstGeom>
          <a:solidFill>
            <a:srgbClr val="F8FEBE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36000" rtlCol="0" anchor="t"/>
          <a:lstStyle/>
          <a:p>
            <a:pPr>
              <a:lnSpc>
                <a:spcPts val="3400"/>
              </a:lnSpc>
            </a:pPr>
            <a:endParaRPr kumimoji="1" lang="en-US" altLang="ja-JP" sz="2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2723" y="3676962"/>
            <a:ext cx="6795643" cy="2211672"/>
          </a:xfrm>
          <a:prstGeom prst="roundRect">
            <a:avLst>
              <a:gd name="adj" fmla="val 2914"/>
            </a:avLst>
          </a:prstGeom>
          <a:solidFill>
            <a:srgbClr val="F8FEBE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36000" rtlCol="0" anchor="t"/>
          <a:lstStyle/>
          <a:p>
            <a:pPr>
              <a:lnSpc>
                <a:spcPts val="3400"/>
              </a:lnSpc>
            </a:pPr>
            <a:r>
              <a:rPr lang="ja-JP" altLang="en-US" sz="26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lang="en-US" altLang="ja-JP" sz="26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3400"/>
              </a:lnSpc>
            </a:pPr>
            <a:endParaRPr lang="en-US" altLang="ja-JP" sz="20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3400"/>
              </a:lnSpc>
            </a:pPr>
            <a:endParaRPr lang="en-US" altLang="ja-JP" sz="16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3400"/>
              </a:lnSpc>
            </a:pPr>
            <a:endParaRPr lang="en-US" altLang="ja-JP" sz="20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29071" y="2965"/>
            <a:ext cx="5528930" cy="667177"/>
          </a:xfrm>
          <a:prstGeom prst="rect">
            <a:avLst/>
          </a:prstGeom>
          <a:solidFill>
            <a:srgbClr val="0070C0"/>
          </a:solidFill>
        </p:spPr>
        <p:txBody>
          <a:bodyPr wrap="square" lIns="0" tIns="108000" rIns="36000" bIns="36000" rtlCol="0" anchor="ctr" anchorCtr="0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令和５年５月８日～</a:t>
            </a:r>
            <a:r>
              <a:rPr lang="en-US" altLang="ja-JP" sz="1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lvl="0" algn="ctr" defTabSz="457200">
              <a:defRPr/>
            </a:pPr>
            <a:r>
              <a:rPr lang="ja-JP" altLang="en-US" sz="2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新型</a:t>
            </a:r>
            <a:r>
              <a:rPr lang="ja-JP" altLang="en-US" sz="2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コロナウイルス対応の変更点</a:t>
            </a:r>
            <a:endParaRPr lang="ja-JP" altLang="en-US" sz="2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109738" y="762666"/>
            <a:ext cx="413901" cy="259063"/>
          </a:xfrm>
          <a:prstGeom prst="roundRect">
            <a:avLst>
              <a:gd name="adj" fmla="val 8642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endParaRPr kumimoji="1" lang="ja-JP" altLang="en-US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9645" y="3663320"/>
            <a:ext cx="4289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一律の外出自粛の要請がなくなりました</a:t>
            </a:r>
            <a:endParaRPr kumimoji="1" lang="ja-JP" altLang="en-US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7732" y="2504571"/>
            <a:ext cx="4467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検査費・治療費に自己負担が生じます</a:t>
            </a:r>
            <a:endParaRPr kumimoji="1" lang="ja-JP" altLang="en-US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88513" y="2579963"/>
            <a:ext cx="426028" cy="245126"/>
          </a:xfrm>
          <a:prstGeom prst="roundRect">
            <a:avLst>
              <a:gd name="adj" fmla="val 8642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endParaRPr kumimoji="1" lang="ja-JP" altLang="en-US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92645" y="3745267"/>
            <a:ext cx="417764" cy="253647"/>
          </a:xfrm>
          <a:prstGeom prst="roundRect">
            <a:avLst>
              <a:gd name="adj" fmla="val 8642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  <a:endParaRPr kumimoji="1" lang="ja-JP" altLang="en-US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115242" y="1144228"/>
            <a:ext cx="3334045" cy="475589"/>
          </a:xfrm>
          <a:prstGeom prst="roundRect">
            <a:avLst>
              <a:gd name="adj" fmla="val 2041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-1746" y="3081484"/>
            <a:ext cx="3762875" cy="477054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ja-JP" altLang="en-US" sz="1300" b="1" spc="-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 新型コロナウイルス感染症治療薬の費用</a:t>
            </a:r>
            <a:endParaRPr lang="en-US" altLang="ja-JP" sz="1300" b="1" spc="-5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100" b="1" spc="-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100" b="1" spc="-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ラゲブリオ、パキロビッド、ゾコーバ等、国指定のものに限る</a:t>
            </a:r>
            <a:r>
              <a:rPr lang="en-US" altLang="ja-JP" sz="1100" b="1" spc="-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lang="en-US" altLang="ja-JP" sz="1100" b="1" spc="-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383592" y="3076331"/>
            <a:ext cx="3473438" cy="492443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ja-JP" altLang="en-US" sz="1300" b="1" spc="-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 入院医療費は、高額療養費制度の自己負担</a:t>
            </a:r>
            <a:endParaRPr lang="en-US" altLang="ja-JP" sz="1300" b="1" spc="-5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300" b="1" spc="-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限度額から</a:t>
            </a:r>
            <a:r>
              <a:rPr lang="en-US" altLang="ja-JP" sz="1300" b="1" spc="-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300" b="1" spc="-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万円を減額</a:t>
            </a:r>
            <a:r>
              <a:rPr lang="en-US" altLang="ja-JP" sz="1050" b="1" spc="-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(2</a:t>
            </a:r>
            <a:r>
              <a:rPr lang="ja-JP" altLang="en-US" sz="1050" b="1" spc="-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万円未満の場合はその額</a:t>
            </a:r>
            <a:r>
              <a:rPr lang="en-US" altLang="ja-JP" sz="1050" b="1" spc="-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lang="en-US" altLang="ja-JP" sz="1050" b="1" spc="-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33166" y="1068562"/>
            <a:ext cx="2606876" cy="1384995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 保健所等による健康観察</a:t>
            </a:r>
            <a:endParaRPr lang="en-US" altLang="ja-JP" sz="14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 宿泊療養施設</a:t>
            </a:r>
            <a:endParaRPr lang="en-US" altLang="ja-JP" sz="14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 食料配送</a:t>
            </a:r>
            <a:endParaRPr lang="en-US" altLang="ja-JP" sz="14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 パルスオキシメーターの配布</a:t>
            </a:r>
            <a:endParaRPr lang="en-US" altLang="ja-JP" sz="14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 検査キットの配布</a:t>
            </a:r>
            <a:endParaRPr lang="en-US" altLang="ja-JP" sz="14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 陽性者登録センター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89135" y="3931931"/>
            <a:ext cx="6055118" cy="307777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外出を控えるかどうかは個人の判断に委ねられますが、次のことが 推奨</a:t>
            </a:r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されています。</a:t>
            </a:r>
            <a:endParaRPr lang="ja-JP" altLang="en-US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212212" y="1114583"/>
            <a:ext cx="3335281" cy="523220"/>
          </a:xfrm>
          <a:prstGeom prst="rect">
            <a:avLst/>
          </a:prstGeom>
          <a:noFill/>
          <a:ln>
            <a:noFill/>
          </a:ln>
        </p:spPr>
        <p:txBody>
          <a:bodyPr wrap="square" rIns="36000" rtlCol="0">
            <a:spAutoFit/>
          </a:bodyPr>
          <a:lstStyle/>
          <a:p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今後は、ご自身で療養に備えた準備や</a:t>
            </a:r>
            <a:endParaRPr lang="en-US" altLang="ja-JP" sz="14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体調の管理を行ってください</a:t>
            </a:r>
            <a:endParaRPr lang="en-US" altLang="ja-JP" sz="14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47732" y="2807510"/>
            <a:ext cx="2812748" cy="307777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以下の公費支援は当面の間継続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39823" y="4184183"/>
            <a:ext cx="1944312" cy="307777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 陽性になった場合</a:t>
            </a:r>
            <a:endParaRPr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横巻き 22"/>
          <p:cNvSpPr/>
          <p:nvPr/>
        </p:nvSpPr>
        <p:spPr>
          <a:xfrm>
            <a:off x="3007831" y="1848745"/>
            <a:ext cx="1799317" cy="430056"/>
          </a:xfrm>
          <a:prstGeom prst="horizontalScroll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089380" y="1953360"/>
            <a:ext cx="1790473" cy="276999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備えておくとよいもの</a:t>
            </a:r>
            <a:endParaRPr lang="en-US" altLang="ja-JP" sz="12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818723" y="1688806"/>
            <a:ext cx="1589441" cy="738664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検査キット</a:t>
            </a:r>
            <a:endParaRPr lang="en-US" altLang="ja-JP" sz="14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お薬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食べ物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飲み物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54"/>
          <a:stretch/>
        </p:blipFill>
        <p:spPr>
          <a:xfrm rot="-900000">
            <a:off x="6011836" y="1707548"/>
            <a:ext cx="213425" cy="460652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5849" y="1714120"/>
            <a:ext cx="299732" cy="452657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110" y="2555302"/>
            <a:ext cx="719383" cy="629461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912" y="2636781"/>
            <a:ext cx="441325" cy="478506"/>
          </a:xfrm>
          <a:prstGeom prst="rect">
            <a:avLst/>
          </a:prstGeom>
        </p:spPr>
      </p:pic>
      <p:sp>
        <p:nvSpPr>
          <p:cNvPr id="32" name="角丸四角形 31"/>
          <p:cNvSpPr/>
          <p:nvPr/>
        </p:nvSpPr>
        <p:spPr>
          <a:xfrm>
            <a:off x="125643" y="1173943"/>
            <a:ext cx="257978" cy="1223483"/>
          </a:xfrm>
          <a:prstGeom prst="roundRect">
            <a:avLst>
              <a:gd name="adj" fmla="val 8642"/>
            </a:avLst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終了</a:t>
            </a:r>
            <a:endParaRPr kumimoji="1" lang="ja-JP" altLang="en-US" sz="14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846084" y="4233067"/>
            <a:ext cx="3011917" cy="307777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 家族が陽性になった場合</a:t>
            </a:r>
            <a:endParaRPr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741" y="4440335"/>
            <a:ext cx="415502" cy="348920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770" y="4366823"/>
            <a:ext cx="358897" cy="424862"/>
          </a:xfrm>
          <a:prstGeom prst="rect">
            <a:avLst/>
          </a:prstGeom>
        </p:spPr>
      </p:pic>
      <p:sp>
        <p:nvSpPr>
          <p:cNvPr id="36" name="テキスト ボックス 35"/>
          <p:cNvSpPr txBox="1"/>
          <p:nvPr/>
        </p:nvSpPr>
        <p:spPr>
          <a:xfrm>
            <a:off x="486741" y="700764"/>
            <a:ext cx="6567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spc="-100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保健所等による療養期間中の健康観察や生活支援は終了しました</a:t>
            </a:r>
            <a:endParaRPr kumimoji="1" lang="ja-JP" altLang="en-US" b="1" spc="-1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37" name="図 3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6800" y="1979433"/>
            <a:ext cx="442092" cy="442092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19" y="1332900"/>
            <a:ext cx="387370" cy="450431"/>
          </a:xfrm>
          <a:prstGeom prst="rect">
            <a:avLst/>
          </a:prstGeom>
        </p:spPr>
      </p:pic>
      <p:sp>
        <p:nvSpPr>
          <p:cNvPr id="40" name="角丸四角形 39"/>
          <p:cNvSpPr/>
          <p:nvPr/>
        </p:nvSpPr>
        <p:spPr>
          <a:xfrm>
            <a:off x="30207" y="6916129"/>
            <a:ext cx="6785755" cy="2934591"/>
          </a:xfrm>
          <a:prstGeom prst="roundRect">
            <a:avLst>
              <a:gd name="adj" fmla="val 223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36000" rtlCol="0" anchor="t"/>
          <a:lstStyle/>
          <a:p>
            <a:pPr>
              <a:lnSpc>
                <a:spcPts val="3400"/>
              </a:lnSpc>
            </a:pPr>
            <a:endParaRPr kumimoji="1" lang="en-US" altLang="ja-JP" sz="2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743514" y="9144083"/>
            <a:ext cx="5531187" cy="615553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福島県新型コロナウイルス感染症相談センター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 </a:t>
            </a:r>
            <a:r>
              <a:rPr lang="en-US" altLang="ja-JP" sz="20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0120-567-747</a:t>
            </a:r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（毎日</a:t>
            </a:r>
            <a:r>
              <a:rPr lang="en-US" altLang="ja-JP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24</a:t>
            </a:r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時間対応）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5801" y="7342877"/>
            <a:ext cx="5675959" cy="307777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あわてずに症状を確認し、検査キットで自主的な検査を行いましょう。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1" name="横巻き 50"/>
          <p:cNvSpPr/>
          <p:nvPr/>
        </p:nvSpPr>
        <p:spPr>
          <a:xfrm>
            <a:off x="239823" y="9066099"/>
            <a:ext cx="1474711" cy="718788"/>
          </a:xfrm>
          <a:prstGeom prst="horizontalScroll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98079" y="9156923"/>
            <a:ext cx="1365143" cy="523220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ja-JP" altLang="en-US" sz="1400" b="1" dirty="0" smtClean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体調悪化時</a:t>
            </a:r>
            <a:endParaRPr lang="en-US" altLang="ja-JP" sz="1400" b="1" dirty="0" smtClean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 smtClean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などの相談先</a:t>
            </a:r>
            <a:endParaRPr lang="en-US" altLang="ja-JP" sz="1400" b="1" dirty="0" smtClean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54632" y="8337883"/>
            <a:ext cx="6791080" cy="707886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 症状が重い方、</a:t>
            </a:r>
            <a:r>
              <a:rPr lang="ja-JP" altLang="en-US" sz="1400" b="1" u="wavyDbl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重症化リスクの高い</a:t>
            </a:r>
            <a:r>
              <a:rPr lang="ja-JP" altLang="en-US" sz="1400" b="1" u="wavyDbl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方</a:t>
            </a:r>
            <a:r>
              <a:rPr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は、</a:t>
            </a:r>
            <a:endParaRPr lang="en-US" altLang="ja-JP" sz="14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</a:t>
            </a:r>
            <a:r>
              <a:rPr lang="en-US" altLang="ja-JP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</a:t>
            </a:r>
            <a:r>
              <a:rPr lang="en-US" altLang="ja-JP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65</a:t>
            </a:r>
            <a:r>
              <a:rPr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歳以上</a:t>
            </a: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の方　②基礎疾患を有している</a:t>
            </a:r>
            <a:r>
              <a:rPr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方</a:t>
            </a:r>
            <a:r>
              <a:rPr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③妊娠している</a:t>
            </a:r>
            <a:r>
              <a:rPr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方</a:t>
            </a:r>
            <a:r>
              <a:rPr lang="en-US" altLang="ja-JP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lang="en-US" altLang="ja-JP" sz="14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必ず事前に連絡をしてから</a:t>
            </a:r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かかりつけ医や身近な医療機関を受診してください。</a:t>
            </a:r>
            <a:endParaRPr lang="en-US" altLang="ja-JP" sz="14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58" name="図 5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657" y="8994925"/>
            <a:ext cx="844380" cy="844380"/>
          </a:xfrm>
          <a:prstGeom prst="rect">
            <a:avLst/>
          </a:prstGeom>
        </p:spPr>
      </p:pic>
      <p:pic>
        <p:nvPicPr>
          <p:cNvPr id="66" name="図 6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709" y="7948409"/>
            <a:ext cx="672749" cy="840391"/>
          </a:xfrm>
          <a:prstGeom prst="rect">
            <a:avLst/>
          </a:prstGeom>
        </p:spPr>
      </p:pic>
      <p:pic>
        <p:nvPicPr>
          <p:cNvPr id="68" name="図 6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41760" y="6976889"/>
            <a:ext cx="569905" cy="684569"/>
          </a:xfrm>
          <a:prstGeom prst="rect">
            <a:avLst/>
          </a:prstGeom>
        </p:spPr>
      </p:pic>
      <p:sp>
        <p:nvSpPr>
          <p:cNvPr id="69" name="正方形/長方形 68"/>
          <p:cNvSpPr/>
          <p:nvPr/>
        </p:nvSpPr>
        <p:spPr>
          <a:xfrm>
            <a:off x="182234" y="7677701"/>
            <a:ext cx="1739527" cy="33474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0" name="図 6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800000">
            <a:off x="2130363" y="7637327"/>
            <a:ext cx="205511" cy="423317"/>
          </a:xfrm>
          <a:prstGeom prst="rect">
            <a:avLst/>
          </a:prstGeom>
        </p:spPr>
      </p:pic>
      <p:sp>
        <p:nvSpPr>
          <p:cNvPr id="71" name="テキスト ボックス 70"/>
          <p:cNvSpPr txBox="1"/>
          <p:nvPr/>
        </p:nvSpPr>
        <p:spPr>
          <a:xfrm>
            <a:off x="176602" y="7682501"/>
            <a:ext cx="1828841" cy="307777"/>
          </a:xfrm>
          <a:prstGeom prst="rect">
            <a:avLst/>
          </a:prstGeom>
          <a:noFill/>
          <a:ln>
            <a:noFill/>
          </a:ln>
        </p:spPr>
        <p:txBody>
          <a:bodyPr wrap="square" rIns="36000" rtlCol="0">
            <a:spAutoFit/>
          </a:bodyPr>
          <a:lstStyle/>
          <a:p>
            <a:r>
              <a:rPr lang="ja-JP" altLang="en-US" sz="1400" b="1" dirty="0" smtClean="0">
                <a:solidFill>
                  <a:srgbClr val="00206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もし陽性になったら</a:t>
            </a:r>
            <a:endParaRPr lang="en-US" altLang="ja-JP" sz="1400" b="1" dirty="0">
              <a:solidFill>
                <a:srgbClr val="00206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5803" y="6963481"/>
            <a:ext cx="5392243" cy="393370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体調に異変を感じたら（発熱、喉の痛みなどがあるときは） </a:t>
            </a:r>
            <a:endParaRPr lang="ja-JP" altLang="en-US" sz="1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249242" y="8038908"/>
            <a:ext cx="4547944" cy="307777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ja-JP" altLang="en-US" sz="14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 症状が軽い方は、自宅等で療養を開始しましょう。</a:t>
            </a:r>
            <a:endParaRPr lang="en-US" altLang="ja-JP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5149883" y="3995522"/>
            <a:ext cx="352508" cy="212892"/>
          </a:xfrm>
          <a:prstGeom prst="rect">
            <a:avLst/>
          </a:prstGeom>
          <a:noFill/>
          <a:ln w="190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4" name="図 8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108" y="7671958"/>
            <a:ext cx="867880" cy="688880"/>
          </a:xfrm>
          <a:prstGeom prst="rect">
            <a:avLst/>
          </a:prstGeom>
        </p:spPr>
      </p:pic>
      <p:pic>
        <p:nvPicPr>
          <p:cNvPr id="85" name="図 8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35" y="117748"/>
            <a:ext cx="441783" cy="393412"/>
          </a:xfrm>
          <a:prstGeom prst="rect">
            <a:avLst/>
          </a:prstGeom>
        </p:spPr>
      </p:pic>
      <p:sp>
        <p:nvSpPr>
          <p:cNvPr id="86" name="正方形/長方形 85"/>
          <p:cNvSpPr/>
          <p:nvPr/>
        </p:nvSpPr>
        <p:spPr>
          <a:xfrm>
            <a:off x="196411" y="140374"/>
            <a:ext cx="1347671" cy="3564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福島県</a:t>
            </a:r>
            <a:endParaRPr kumimoji="1" lang="en-US" altLang="ja-JP" sz="2000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926813" y="4468389"/>
            <a:ext cx="582295" cy="277846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en-US" altLang="ja-JP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  <a:r>
              <a:rPr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日目</a:t>
            </a:r>
            <a:endParaRPr lang="ja-JP" altLang="en-US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819353" y="4649742"/>
            <a:ext cx="797729" cy="276999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en-US" altLang="ja-JP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接触日</a:t>
            </a:r>
            <a:r>
              <a:rPr lang="en-US" altLang="ja-JP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lang="ja-JP" altLang="en-US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31223" y="4431998"/>
            <a:ext cx="582295" cy="277846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en-US" altLang="ja-JP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  <a:r>
              <a:rPr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日目</a:t>
            </a:r>
            <a:endParaRPr lang="ja-JP" altLang="en-US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130163" y="4492856"/>
            <a:ext cx="582295" cy="277846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en-US" altLang="ja-JP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日目</a:t>
            </a:r>
            <a:endParaRPr lang="ja-JP" altLang="en-US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718560" y="4436741"/>
            <a:ext cx="582295" cy="277846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en-US" altLang="ja-JP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日目</a:t>
            </a:r>
            <a:endParaRPr lang="ja-JP" altLang="en-US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3150043" y="4464997"/>
            <a:ext cx="685612" cy="276999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en-US" altLang="ja-JP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日目</a:t>
            </a:r>
            <a:endParaRPr lang="ja-JP" altLang="en-US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30207" y="4630197"/>
            <a:ext cx="797729" cy="276999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en-US" altLang="ja-JP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発症日</a:t>
            </a:r>
            <a:r>
              <a:rPr lang="en-US" altLang="ja-JP" sz="12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lang="ja-JP" altLang="en-US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76" name="直線コネクタ 75"/>
          <p:cNvCxnSpPr/>
          <p:nvPr/>
        </p:nvCxnSpPr>
        <p:spPr>
          <a:xfrm>
            <a:off x="3694727" y="4926741"/>
            <a:ext cx="0" cy="50813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>
            <a:off x="2022372" y="4909617"/>
            <a:ext cx="0" cy="50813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>
            <a:off x="573563" y="4903915"/>
            <a:ext cx="0" cy="50813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>
            <a:off x="4225048" y="4929732"/>
            <a:ext cx="0" cy="50813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テキスト ボックス 91"/>
          <p:cNvSpPr txBox="1"/>
          <p:nvPr/>
        </p:nvSpPr>
        <p:spPr>
          <a:xfrm>
            <a:off x="557842" y="5487637"/>
            <a:ext cx="6447260" cy="430887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en-US" altLang="ja-JP" sz="11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  5</a:t>
            </a:r>
            <a:r>
              <a:rPr lang="ja-JP" altLang="en-US" sz="11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日目以降も症状が続いている場合、軽快後</a:t>
            </a:r>
            <a:endParaRPr lang="en-US" altLang="ja-JP" sz="11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1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</a:t>
            </a:r>
            <a:r>
              <a:rPr lang="en-US" altLang="ja-JP" sz="11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24</a:t>
            </a:r>
            <a:r>
              <a:rPr lang="ja-JP" altLang="en-US" sz="11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時間程度は外出を控えることが推奨されています。</a:t>
            </a:r>
            <a:endParaRPr lang="ja-JP" altLang="en-US" sz="1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8" name="左右矢印 87"/>
          <p:cNvSpPr/>
          <p:nvPr/>
        </p:nvSpPr>
        <p:spPr>
          <a:xfrm>
            <a:off x="593707" y="4704743"/>
            <a:ext cx="1403772" cy="733119"/>
          </a:xfrm>
          <a:prstGeom prst="leftRightArrow">
            <a:avLst>
              <a:gd name="adj1" fmla="val 67084"/>
              <a:gd name="adj2" fmla="val 43125"/>
            </a:avLst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674689" y="4912805"/>
            <a:ext cx="1230519" cy="276999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ja-JP" altLang="en-US" sz="1200" b="1" spc="-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外出を控える</a:t>
            </a:r>
            <a:r>
              <a:rPr lang="en-US" altLang="ja-JP" sz="1200" b="1" spc="-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(※)</a:t>
            </a:r>
            <a:endParaRPr lang="ja-JP" altLang="en-US" sz="1200" b="1" spc="-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1" name="左右矢印 90"/>
          <p:cNvSpPr/>
          <p:nvPr/>
        </p:nvSpPr>
        <p:spPr>
          <a:xfrm>
            <a:off x="2050553" y="4698577"/>
            <a:ext cx="1612398" cy="739285"/>
          </a:xfrm>
          <a:prstGeom prst="leftRightArrow">
            <a:avLst>
              <a:gd name="adj1" fmla="val 72895"/>
              <a:gd name="adj2" fmla="val 48186"/>
            </a:avLst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204094" y="4773700"/>
            <a:ext cx="978333" cy="261610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ja-JP" altLang="en-US" sz="11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マスク着用</a:t>
            </a:r>
            <a:endParaRPr lang="en-US" altLang="ja-JP" sz="11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93" name="直線コネクタ 92"/>
          <p:cNvCxnSpPr/>
          <p:nvPr/>
        </p:nvCxnSpPr>
        <p:spPr>
          <a:xfrm>
            <a:off x="6460906" y="4940997"/>
            <a:ext cx="0" cy="50813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左右矢印 58"/>
          <p:cNvSpPr/>
          <p:nvPr/>
        </p:nvSpPr>
        <p:spPr>
          <a:xfrm>
            <a:off x="4250769" y="4696946"/>
            <a:ext cx="2183830" cy="744826"/>
          </a:xfrm>
          <a:prstGeom prst="leftRightArrow">
            <a:avLst>
              <a:gd name="adj1" fmla="val 75252"/>
              <a:gd name="adj2" fmla="val 51725"/>
            </a:avLst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563575" y="4934569"/>
            <a:ext cx="1968403" cy="430887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ja-JP" altLang="en-US" sz="11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 </a:t>
            </a:r>
            <a:r>
              <a:rPr lang="ja-JP" altLang="en-US" sz="105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重症化リスクの高い方</a:t>
            </a:r>
            <a:endParaRPr lang="en-US" altLang="ja-JP" sz="105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との接触は控える</a:t>
            </a:r>
            <a:endParaRPr lang="ja-JP" altLang="en-US" sz="105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563575" y="4772444"/>
            <a:ext cx="1235377" cy="261610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ja-JP" altLang="en-US" sz="11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 体調に注意</a:t>
            </a:r>
            <a:endParaRPr lang="ja-JP" altLang="en-US" sz="11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32723" y="5927371"/>
            <a:ext cx="6785755" cy="931157"/>
          </a:xfrm>
          <a:prstGeom prst="roundRect">
            <a:avLst>
              <a:gd name="adj" fmla="val 223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36000" rtlCol="0" anchor="t"/>
          <a:lstStyle/>
          <a:p>
            <a:pPr>
              <a:lnSpc>
                <a:spcPts val="3400"/>
              </a:lnSpc>
            </a:pPr>
            <a:endParaRPr kumimoji="1" lang="en-US" altLang="ja-JP" sz="2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65801" y="5961274"/>
            <a:ext cx="6725311" cy="435834"/>
          </a:xfrm>
          <a:prstGeom prst="rect">
            <a:avLst/>
          </a:prstGeom>
          <a:solidFill>
            <a:srgbClr val="0070C0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基本的感染対策は引き続き有効です </a:t>
            </a:r>
            <a:endParaRPr lang="ja-JP" altLang="en-US" sz="1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67728" y="6356717"/>
            <a:ext cx="6971023" cy="492443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ja-JP" altLang="en-US" sz="13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法律上の取扱いが変わっても、新型コロナウイルスの特性は変わりません。</a:t>
            </a:r>
            <a:endParaRPr lang="en-US" altLang="ja-JP" sz="1300" b="1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300" b="1" spc="-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個人や事業者が自主的に感染対策を行うことになっても、基本的感染対策は引き続き有効です。</a:t>
            </a:r>
            <a:endParaRPr lang="en-US" altLang="ja-JP" sz="1300" b="1" spc="-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449271" y="5988222"/>
            <a:ext cx="3308844" cy="3817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3387957" y="5931220"/>
            <a:ext cx="3481670" cy="461665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ja-JP" altLang="en-US" sz="1200" b="1" spc="-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①場面に応じたマスクの着用　②手洗い等の手指衛生</a:t>
            </a:r>
            <a:endParaRPr lang="en-US" altLang="ja-JP" sz="1200" b="1" spc="-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b="1" spc="-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③換気　④「３密」の回避　⑤人と人との距離の確保</a:t>
            </a:r>
            <a:endParaRPr lang="en-US" altLang="ja-JP" sz="1200" b="1" spc="-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2201596" y="4945827"/>
            <a:ext cx="1521476" cy="407804"/>
          </a:xfrm>
          <a:prstGeom prst="rect">
            <a:avLst/>
          </a:prstGeom>
          <a:noFill/>
        </p:spPr>
        <p:txBody>
          <a:bodyPr wrap="square" rIns="36000" rtlCol="0">
            <a:spAutoFit/>
          </a:bodyPr>
          <a:lstStyle/>
          <a:p>
            <a:r>
              <a:rPr lang="ja-JP" altLang="en-US" sz="1050" b="1" spc="-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  </a:t>
            </a:r>
            <a:r>
              <a:rPr lang="ja-JP" altLang="en-US" sz="1000" b="1" spc="-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重症化リスクの高い方</a:t>
            </a:r>
            <a:endParaRPr lang="en-US" altLang="ja-JP" sz="1000" b="1" spc="-1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00" b="1" spc="-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との接触は控える</a:t>
            </a:r>
            <a:endParaRPr lang="ja-JP" altLang="en-US" sz="1000" b="1" spc="-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-4882970" y="345841"/>
            <a:ext cx="4801314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dirty="0" smtClean="0"/>
              <a:t>使用に当たっての</a:t>
            </a:r>
            <a:r>
              <a:rPr lang="ja-JP" altLang="ja-JP" dirty="0" smtClean="0"/>
              <a:t>留意点</a:t>
            </a:r>
            <a:endParaRPr lang="ja-JP" altLang="ja-JP" dirty="0"/>
          </a:p>
          <a:p>
            <a:pPr lvl="0"/>
            <a:r>
              <a:rPr lang="ja-JP" altLang="ja-JP" dirty="0"/>
              <a:t>文章の変更はしないでください。</a:t>
            </a:r>
          </a:p>
          <a:p>
            <a:r>
              <a:rPr lang="ja-JP" altLang="ja-JP" dirty="0"/>
              <a:t>使用にあたり、一部分を切り取り</a:t>
            </a:r>
            <a:r>
              <a:rPr lang="ja-JP" altLang="ja-JP" dirty="0" smtClean="0"/>
              <a:t>広報誌</a:t>
            </a:r>
            <a:r>
              <a:rPr lang="ja-JP" altLang="en-US" dirty="0" smtClean="0"/>
              <a:t>等</a:t>
            </a:r>
            <a:r>
              <a:rPr lang="ja-JP" altLang="ja-JP" dirty="0" smtClean="0"/>
              <a:t>に</a:t>
            </a:r>
            <a:endParaRPr lang="en-US" altLang="ja-JP" dirty="0" smtClean="0"/>
          </a:p>
          <a:p>
            <a:r>
              <a:rPr lang="ja-JP" altLang="ja-JP" dirty="0" smtClean="0"/>
              <a:t>掲載</a:t>
            </a:r>
            <a:r>
              <a:rPr lang="ja-JP" altLang="ja-JP" dirty="0"/>
              <a:t>することは可能です。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530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1357</TotalTime>
  <Words>537</Words>
  <Application>Microsoft Office PowerPoint</Application>
  <PresentationFormat>A4 210 x 297 mm</PresentationFormat>
  <Paragraphs>69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BIZ UDゴシック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安田 雄一</dc:creator>
  <cp:lastModifiedBy>黒須 賢嗣</cp:lastModifiedBy>
  <cp:revision>88</cp:revision>
  <cp:lastPrinted>2023-05-01T05:57:06Z</cp:lastPrinted>
  <dcterms:created xsi:type="dcterms:W3CDTF">2023-04-26T23:49:56Z</dcterms:created>
  <dcterms:modified xsi:type="dcterms:W3CDTF">2023-05-01T09:54:15Z</dcterms:modified>
</cp:coreProperties>
</file>