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8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9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40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0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54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9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2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04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4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7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37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8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8641-8EAE-4B85-9C22-47F5A76F26DC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D5EB8-5F68-47C0-A1B9-638742A4B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1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5233" y="704983"/>
            <a:ext cx="6790327" cy="1774142"/>
          </a:xfrm>
          <a:prstGeom prst="roundRect">
            <a:avLst>
              <a:gd name="adj" fmla="val 2237"/>
            </a:avLst>
          </a:prstGeom>
          <a:solidFill>
            <a:srgbClr val="F8FEBE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rtlCol="0" anchor="t"/>
          <a:lstStyle/>
          <a:p>
            <a:pPr>
              <a:lnSpc>
                <a:spcPts val="3400"/>
              </a:lnSpc>
            </a:pPr>
            <a:endParaRPr kumimoji="1"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723" y="2521855"/>
            <a:ext cx="6790327" cy="1111239"/>
          </a:xfrm>
          <a:prstGeom prst="roundRect">
            <a:avLst>
              <a:gd name="adj" fmla="val 2237"/>
            </a:avLst>
          </a:prstGeom>
          <a:solidFill>
            <a:srgbClr val="F8FEBE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rtlCol="0" anchor="t"/>
          <a:lstStyle/>
          <a:p>
            <a:pPr>
              <a:lnSpc>
                <a:spcPts val="3400"/>
              </a:lnSpc>
            </a:pPr>
            <a:endParaRPr kumimoji="1"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723" y="3676962"/>
            <a:ext cx="6795643" cy="2211672"/>
          </a:xfrm>
          <a:prstGeom prst="roundRect">
            <a:avLst>
              <a:gd name="adj" fmla="val 2914"/>
            </a:avLst>
          </a:prstGeom>
          <a:solidFill>
            <a:srgbClr val="F8FEBE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rtlCol="0" anchor="t"/>
          <a:lstStyle/>
          <a:p>
            <a:pPr>
              <a:lnSpc>
                <a:spcPts val="3400"/>
              </a:lnSpc>
            </a:pPr>
            <a:r>
              <a:rPr lang="ja-JP" altLang="en-US" sz="2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2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400"/>
              </a:lnSpc>
            </a:pPr>
            <a:endParaRPr lang="en-US" altLang="ja-JP" sz="20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400"/>
              </a:lnSpc>
            </a:pPr>
            <a:endParaRPr lang="en-US" altLang="ja-JP" sz="16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400"/>
              </a:lnSpc>
            </a:pP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9071" y="2965"/>
            <a:ext cx="5528930" cy="667177"/>
          </a:xfrm>
          <a:prstGeom prst="rect">
            <a:avLst/>
          </a:prstGeom>
          <a:solidFill>
            <a:srgbClr val="0070C0"/>
          </a:solidFill>
        </p:spPr>
        <p:txBody>
          <a:bodyPr wrap="square" lIns="0" tIns="108000" rIns="36000" bIns="3600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令和５年５月８日～</a:t>
            </a:r>
            <a:r>
              <a:rPr lang="en-US" altLang="ja-JP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lvl="0" algn="ctr" defTabSz="457200">
              <a:defRPr/>
            </a:pPr>
            <a:r>
              <a:rPr lang="ja-JP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新型</a:t>
            </a:r>
            <a:r>
              <a:rPr lang="ja-JP" alt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コロナウイルス対応の変更点</a:t>
            </a:r>
            <a:endParaRPr lang="ja-JP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9738" y="762666"/>
            <a:ext cx="413901" cy="259063"/>
          </a:xfrm>
          <a:prstGeom prst="roundRect">
            <a:avLst>
              <a:gd name="adj" fmla="val 864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9645" y="3663320"/>
            <a:ext cx="428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一律の外出自粛の要請がなくなりました</a:t>
            </a:r>
            <a:endParaRPr kumimoji="1" lang="ja-JP" altLang="en-US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7732" y="2504571"/>
            <a:ext cx="446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検査費・治療費に自己負担が生じます</a:t>
            </a:r>
            <a:endParaRPr kumimoji="1" lang="ja-JP" altLang="en-US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8513" y="2579963"/>
            <a:ext cx="426028" cy="245126"/>
          </a:xfrm>
          <a:prstGeom prst="roundRect">
            <a:avLst>
              <a:gd name="adj" fmla="val 864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92645" y="3745267"/>
            <a:ext cx="417764" cy="253647"/>
          </a:xfrm>
          <a:prstGeom prst="roundRect">
            <a:avLst>
              <a:gd name="adj" fmla="val 864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endParaRPr kumimoji="1"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115242" y="1144228"/>
            <a:ext cx="3334045" cy="475589"/>
          </a:xfrm>
          <a:prstGeom prst="roundRect">
            <a:avLst>
              <a:gd name="adj" fmla="val 2041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1746" y="3081484"/>
            <a:ext cx="3762875" cy="477054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300" b="1" spc="-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新型コロナウイルス感染症治療薬の費用</a:t>
            </a:r>
            <a:endParaRPr lang="en-US" altLang="ja-JP" sz="1300" b="1" spc="-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1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ラゲブリオ、パキロビッド、ゾコーバ等、国指定のものに限る</a:t>
            </a:r>
            <a:r>
              <a:rPr lang="en-US" altLang="ja-JP" sz="11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altLang="ja-JP" sz="1100" b="1" spc="-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83592" y="3076331"/>
            <a:ext cx="3473438" cy="49244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300" b="1" spc="-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入院医療費は、高額療養費制度の自己負担</a:t>
            </a:r>
            <a:endParaRPr lang="en-US" altLang="ja-JP" sz="1300" b="1" spc="-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spc="-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限度額から</a:t>
            </a:r>
            <a:r>
              <a:rPr lang="en-US" altLang="ja-JP" sz="1300" b="1" spc="-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300" b="1" spc="-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万円を減額</a:t>
            </a:r>
            <a:r>
              <a:rPr lang="en-US" altLang="ja-JP" sz="105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</a:t>
            </a:r>
            <a:r>
              <a:rPr lang="ja-JP" altLang="en-US" sz="105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万円未満の場合はその額</a:t>
            </a:r>
            <a:r>
              <a:rPr lang="en-US" altLang="ja-JP" sz="105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altLang="ja-JP" sz="1050" b="1" spc="-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3166" y="1068562"/>
            <a:ext cx="2606876" cy="1384995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保健所等による健康観察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宿泊療養施設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食料配送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パルスオキシメーターの配布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検査キットの配布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陽性者登録センター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9135" y="3931931"/>
            <a:ext cx="6055118" cy="3077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外出を控えるかどうかは個人の判断に委ねられますが、次のことが 推奨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されています。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12212" y="1114583"/>
            <a:ext cx="3335281" cy="523220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今後は、ご自身で療養に備えた準備や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体調の管理を行ってください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7732" y="2807510"/>
            <a:ext cx="2812748" cy="3077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以下の公費支援は当面の間継続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9823" y="4184183"/>
            <a:ext cx="1944312" cy="3077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陽性になった場合</a:t>
            </a:r>
            <a:endParaRPr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横巻き 22"/>
          <p:cNvSpPr/>
          <p:nvPr/>
        </p:nvSpPr>
        <p:spPr>
          <a:xfrm>
            <a:off x="3007831" y="1848745"/>
            <a:ext cx="1799317" cy="430056"/>
          </a:xfrm>
          <a:prstGeom prst="horizontalScroll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89380" y="1953360"/>
            <a:ext cx="1790473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備えておくとよいもの</a:t>
            </a:r>
            <a:endParaRPr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18723" y="1688806"/>
            <a:ext cx="1589441" cy="738664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検査キット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お薬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食べ物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飲み物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4"/>
          <a:stretch/>
        </p:blipFill>
        <p:spPr>
          <a:xfrm rot="-900000">
            <a:off x="6011836" y="1707548"/>
            <a:ext cx="213425" cy="46065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849" y="1714120"/>
            <a:ext cx="299732" cy="452657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10" y="2555302"/>
            <a:ext cx="719383" cy="62946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912" y="2636781"/>
            <a:ext cx="441325" cy="478506"/>
          </a:xfrm>
          <a:prstGeom prst="rect">
            <a:avLst/>
          </a:prstGeom>
        </p:spPr>
      </p:pic>
      <p:sp>
        <p:nvSpPr>
          <p:cNvPr id="32" name="角丸四角形 31"/>
          <p:cNvSpPr/>
          <p:nvPr/>
        </p:nvSpPr>
        <p:spPr>
          <a:xfrm>
            <a:off x="125643" y="1173943"/>
            <a:ext cx="257978" cy="1223483"/>
          </a:xfrm>
          <a:prstGeom prst="roundRect">
            <a:avLst>
              <a:gd name="adj" fmla="val 864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終了</a:t>
            </a:r>
            <a:endParaRPr kumimoji="1"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46084" y="4233067"/>
            <a:ext cx="3011917" cy="3077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家族が陽性になった場合</a:t>
            </a:r>
            <a:endParaRPr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1" y="4440335"/>
            <a:ext cx="415502" cy="34892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770" y="4366823"/>
            <a:ext cx="358897" cy="424862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486741" y="700764"/>
            <a:ext cx="6567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-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保健所等による療養期間中の健康観察や生活支援は終了しました</a:t>
            </a:r>
            <a:endParaRPr kumimoji="1" lang="ja-JP" altLang="en-US" b="1" spc="-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800" y="1979433"/>
            <a:ext cx="442092" cy="442092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19" y="1332900"/>
            <a:ext cx="387370" cy="450431"/>
          </a:xfrm>
          <a:prstGeom prst="rect">
            <a:avLst/>
          </a:prstGeom>
        </p:spPr>
      </p:pic>
      <p:sp>
        <p:nvSpPr>
          <p:cNvPr id="40" name="角丸四角形 39"/>
          <p:cNvSpPr/>
          <p:nvPr/>
        </p:nvSpPr>
        <p:spPr>
          <a:xfrm>
            <a:off x="30207" y="6916129"/>
            <a:ext cx="6785755" cy="2934591"/>
          </a:xfrm>
          <a:prstGeom prst="roundRect">
            <a:avLst>
              <a:gd name="adj" fmla="val 223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rtlCol="0" anchor="t"/>
          <a:lstStyle/>
          <a:p>
            <a:pPr>
              <a:lnSpc>
                <a:spcPts val="3400"/>
              </a:lnSpc>
            </a:pPr>
            <a:endParaRPr kumimoji="1"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43514" y="9144083"/>
            <a:ext cx="5531187" cy="61555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福島県新型コロナウイルス感染症相談センター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0120-567-747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（毎日</a:t>
            </a:r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時間対応）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5801" y="7342877"/>
            <a:ext cx="5675959" cy="3077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あわてずに症状を確認し、検査キットで自主的な検査を行いましょう。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横巻き 50"/>
          <p:cNvSpPr/>
          <p:nvPr/>
        </p:nvSpPr>
        <p:spPr>
          <a:xfrm>
            <a:off x="239823" y="9066099"/>
            <a:ext cx="1474711" cy="718788"/>
          </a:xfrm>
          <a:prstGeom prst="horizontalScroll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8079" y="9156923"/>
            <a:ext cx="1365143" cy="523220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体調悪化時</a:t>
            </a:r>
            <a:endParaRPr lang="en-US" altLang="ja-JP" sz="14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などの相談先</a:t>
            </a:r>
            <a:endParaRPr lang="en-US" altLang="ja-JP" sz="14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54632" y="8337883"/>
            <a:ext cx="6791080" cy="707886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症状が重い方、</a:t>
            </a:r>
            <a:r>
              <a:rPr lang="ja-JP" altLang="en-US" sz="1400" b="1" u="wavyDbl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重症化リスクの高い</a:t>
            </a:r>
            <a:r>
              <a:rPr lang="ja-JP" altLang="en-US" sz="1400" b="1" u="wavyDbl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</a:t>
            </a:r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65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の方　②基礎疾患を有している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③妊娠している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</a:t>
            </a:r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必ず事前に連絡をしてから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かかりつけ医や身近な医療機関を受診してください。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57" y="8994925"/>
            <a:ext cx="844380" cy="84438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709" y="7948409"/>
            <a:ext cx="672749" cy="840391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41760" y="6976889"/>
            <a:ext cx="569905" cy="684569"/>
          </a:xfrm>
          <a:prstGeom prst="rect">
            <a:avLst/>
          </a:prstGeom>
        </p:spPr>
      </p:pic>
      <p:sp>
        <p:nvSpPr>
          <p:cNvPr id="69" name="正方形/長方形 68"/>
          <p:cNvSpPr/>
          <p:nvPr/>
        </p:nvSpPr>
        <p:spPr>
          <a:xfrm>
            <a:off x="182234" y="7677701"/>
            <a:ext cx="1739527" cy="33474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800000">
            <a:off x="2130363" y="7637327"/>
            <a:ext cx="205511" cy="423317"/>
          </a:xfrm>
          <a:prstGeom prst="rect">
            <a:avLst/>
          </a:prstGeom>
        </p:spPr>
      </p:pic>
      <p:sp>
        <p:nvSpPr>
          <p:cNvPr id="71" name="テキスト ボックス 70"/>
          <p:cNvSpPr txBox="1"/>
          <p:nvPr/>
        </p:nvSpPr>
        <p:spPr>
          <a:xfrm>
            <a:off x="176602" y="7682501"/>
            <a:ext cx="1828841" cy="307777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もし陽性になったら</a:t>
            </a:r>
            <a:endParaRPr lang="en-US" altLang="ja-JP" sz="1400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5803" y="6963481"/>
            <a:ext cx="5392243" cy="393370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体調に異変を感じたら（発熱、喉の痛みなどがあるときは） </a:t>
            </a:r>
            <a:endParaRPr lang="ja-JP" altLang="en-US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49242" y="8038908"/>
            <a:ext cx="4547944" cy="3077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症状が軽い方は、自宅等で療養を開始しましょう。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5149883" y="3995522"/>
            <a:ext cx="352508" cy="212892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4" name="図 8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08" y="7671958"/>
            <a:ext cx="867880" cy="688880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5" y="117748"/>
            <a:ext cx="441783" cy="393412"/>
          </a:xfrm>
          <a:prstGeom prst="rect">
            <a:avLst/>
          </a:prstGeom>
        </p:spPr>
      </p:pic>
      <p:sp>
        <p:nvSpPr>
          <p:cNvPr id="86" name="正方形/長方形 85"/>
          <p:cNvSpPr/>
          <p:nvPr/>
        </p:nvSpPr>
        <p:spPr>
          <a:xfrm>
            <a:off x="196411" y="140374"/>
            <a:ext cx="1347671" cy="356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福島県</a:t>
            </a:r>
            <a:endParaRPr kumimoji="1" lang="en-US" altLang="ja-JP" sz="20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926813" y="4468389"/>
            <a:ext cx="582295" cy="277846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819353" y="4649742"/>
            <a:ext cx="797729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接触日</a:t>
            </a:r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31223" y="4431998"/>
            <a:ext cx="582295" cy="277846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130163" y="4492856"/>
            <a:ext cx="582295" cy="277846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718560" y="4436741"/>
            <a:ext cx="582295" cy="277846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150043" y="4464997"/>
            <a:ext cx="685612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0207" y="4630197"/>
            <a:ext cx="797729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発症日</a:t>
            </a:r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3694727" y="4926741"/>
            <a:ext cx="0" cy="5081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2022372" y="4909617"/>
            <a:ext cx="0" cy="5081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573563" y="4903915"/>
            <a:ext cx="0" cy="5081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4225048" y="4929732"/>
            <a:ext cx="0" cy="5081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557842" y="5487637"/>
            <a:ext cx="6447260" cy="43088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en-US" altLang="ja-JP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 5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日目以降も症状が続いている場合、軽快後</a:t>
            </a:r>
            <a:endParaRPr lang="en-US" altLang="ja-JP" sz="11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en-US" altLang="ja-JP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時間程度は外出を控えることが推奨されています。</a:t>
            </a:r>
            <a:endParaRPr lang="ja-JP" altLang="en-US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8" name="左右矢印 87"/>
          <p:cNvSpPr/>
          <p:nvPr/>
        </p:nvSpPr>
        <p:spPr>
          <a:xfrm>
            <a:off x="593707" y="4704743"/>
            <a:ext cx="1403772" cy="733119"/>
          </a:xfrm>
          <a:prstGeom prst="leftRightArrow">
            <a:avLst>
              <a:gd name="adj1" fmla="val 67084"/>
              <a:gd name="adj2" fmla="val 43125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74689" y="4912805"/>
            <a:ext cx="1230519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2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外出を控える</a:t>
            </a:r>
            <a:r>
              <a:rPr lang="en-US" altLang="ja-JP" sz="12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(※)</a:t>
            </a:r>
            <a:endParaRPr lang="ja-JP" altLang="en-US" sz="1200" b="1" spc="-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左右矢印 90"/>
          <p:cNvSpPr/>
          <p:nvPr/>
        </p:nvSpPr>
        <p:spPr>
          <a:xfrm>
            <a:off x="2050553" y="4698577"/>
            <a:ext cx="1612398" cy="739285"/>
          </a:xfrm>
          <a:prstGeom prst="leftRightArrow">
            <a:avLst>
              <a:gd name="adj1" fmla="val 72895"/>
              <a:gd name="adj2" fmla="val 48186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204094" y="4773700"/>
            <a:ext cx="978333" cy="261610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マスク着用</a:t>
            </a:r>
            <a:endParaRPr lang="en-US" altLang="ja-JP" sz="11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3" name="直線コネクタ 92"/>
          <p:cNvCxnSpPr/>
          <p:nvPr/>
        </p:nvCxnSpPr>
        <p:spPr>
          <a:xfrm>
            <a:off x="6460906" y="4940997"/>
            <a:ext cx="0" cy="5081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左右矢印 58"/>
          <p:cNvSpPr/>
          <p:nvPr/>
        </p:nvSpPr>
        <p:spPr>
          <a:xfrm>
            <a:off x="4250769" y="4696946"/>
            <a:ext cx="2183830" cy="744826"/>
          </a:xfrm>
          <a:prstGeom prst="leftRightArrow">
            <a:avLst>
              <a:gd name="adj1" fmla="val 75252"/>
              <a:gd name="adj2" fmla="val 51725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3575" y="4934569"/>
            <a:ext cx="1968403" cy="43088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 </a:t>
            </a:r>
            <a:r>
              <a:rPr lang="ja-JP" altLang="en-US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重症化リスクの高い方</a:t>
            </a:r>
            <a:endParaRPr lang="en-US" altLang="ja-JP" sz="105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との接触は控える</a:t>
            </a:r>
            <a:endParaRPr lang="ja-JP" altLang="en-US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563575" y="4772444"/>
            <a:ext cx="1235377" cy="261610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 体調に注意</a:t>
            </a:r>
            <a:endParaRPr lang="ja-JP" altLang="en-US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32723" y="5927371"/>
            <a:ext cx="6785755" cy="931157"/>
          </a:xfrm>
          <a:prstGeom prst="roundRect">
            <a:avLst>
              <a:gd name="adj" fmla="val 223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rtlCol="0" anchor="t"/>
          <a:lstStyle/>
          <a:p>
            <a:pPr>
              <a:lnSpc>
                <a:spcPts val="3400"/>
              </a:lnSpc>
            </a:pPr>
            <a:endParaRPr kumimoji="1"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5801" y="5961274"/>
            <a:ext cx="6725311" cy="43583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基本的感染対策は引き続き有効です </a:t>
            </a:r>
            <a:endParaRPr lang="ja-JP" altLang="en-US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7728" y="6356717"/>
            <a:ext cx="6971023" cy="49244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法律上の取扱いが変わっても、新型コロナウイルスの特性は変わりません。</a:t>
            </a:r>
            <a:endParaRPr lang="en-US" altLang="ja-JP" sz="13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spc="-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個人や事業者が自主的に感染対策を行うことになっても、基本的感染対策は引き続き有効です。</a:t>
            </a:r>
            <a:endParaRPr lang="en-US" altLang="ja-JP" sz="1300" b="1" spc="-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49271" y="5988222"/>
            <a:ext cx="3308844" cy="381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387957" y="5931220"/>
            <a:ext cx="3481670" cy="461665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2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①場面に応じたマスクの着用　②手洗い等の手指衛生</a:t>
            </a:r>
            <a:endParaRPr lang="en-US" altLang="ja-JP" sz="1200" b="1" spc="-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③換気　④「３密」の回避　⑤人と人との距離の確保</a:t>
            </a:r>
            <a:endParaRPr lang="en-US" altLang="ja-JP" sz="1200" b="1" spc="-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201596" y="4945827"/>
            <a:ext cx="1521476" cy="407804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r>
              <a:rPr lang="ja-JP" altLang="en-US" sz="105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 </a:t>
            </a:r>
            <a:r>
              <a:rPr lang="ja-JP" altLang="en-US" sz="10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重症化リスクの高い方</a:t>
            </a:r>
            <a:endParaRPr lang="en-US" altLang="ja-JP" sz="1000" b="1" spc="-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spc="-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との接触は控える</a:t>
            </a:r>
            <a:endParaRPr lang="ja-JP" altLang="en-US" sz="1000" b="1" spc="-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4882970" y="345841"/>
            <a:ext cx="480131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使用に当たっての</a:t>
            </a:r>
            <a:r>
              <a:rPr lang="ja-JP" altLang="ja-JP" dirty="0" smtClean="0"/>
              <a:t>留意点</a:t>
            </a:r>
            <a:endParaRPr lang="ja-JP" altLang="ja-JP" dirty="0"/>
          </a:p>
          <a:p>
            <a:pPr lvl="0"/>
            <a:r>
              <a:rPr lang="ja-JP" altLang="ja-JP" dirty="0"/>
              <a:t>文章の変更はしないでください。</a:t>
            </a:r>
          </a:p>
          <a:p>
            <a:r>
              <a:rPr lang="ja-JP" altLang="ja-JP" dirty="0"/>
              <a:t>使用にあたり、一部分を切り取り</a:t>
            </a:r>
            <a:r>
              <a:rPr lang="ja-JP" altLang="ja-JP" dirty="0" smtClean="0"/>
              <a:t>広報誌</a:t>
            </a:r>
            <a:r>
              <a:rPr lang="ja-JP" altLang="en-US" dirty="0" smtClean="0"/>
              <a:t>等</a:t>
            </a:r>
            <a:r>
              <a:rPr lang="ja-JP" altLang="ja-JP" dirty="0" smtClean="0"/>
              <a:t>に</a:t>
            </a:r>
            <a:endParaRPr lang="en-US" altLang="ja-JP" dirty="0" smtClean="0"/>
          </a:p>
          <a:p>
            <a:r>
              <a:rPr lang="ja-JP" altLang="ja-JP" dirty="0" smtClean="0"/>
              <a:t>掲載</a:t>
            </a:r>
            <a:r>
              <a:rPr lang="ja-JP" altLang="ja-JP" dirty="0"/>
              <a:t>することは可能です。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3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537</Words>
  <Application>Microsoft Office PowerPoint</Application>
  <PresentationFormat>A4 210 x 297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安田 雄一</dc:creator>
  <cp:lastModifiedBy>黒須 賢嗣</cp:lastModifiedBy>
  <cp:revision>88</cp:revision>
  <cp:lastPrinted>2023-05-01T05:57:06Z</cp:lastPrinted>
  <dcterms:created xsi:type="dcterms:W3CDTF">2023-04-26T23:49:56Z</dcterms:created>
  <dcterms:modified xsi:type="dcterms:W3CDTF">2023-05-01T09:54:15Z</dcterms:modified>
</cp:coreProperties>
</file>